
<file path=[Content_Types].xml><?xml version="1.0" encoding="utf-8"?>
<Types xmlns="http://schemas.openxmlformats.org/package/2006/content-types">
  <Default Extension="bin" ContentType="application/vnd.openxmlformats-officedocument.presentationml.printerSetting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0.gif"/><Relationship Id="rId4" Type="http://schemas.openxmlformats.org/officeDocument/2006/relationships/image" Target="../media/image2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 Id="rId3" Type="http://schemas.openxmlformats.org/officeDocument/2006/relationships/image" Target="../media/image22.gif"/><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gi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30.png"/><Relationship Id="rId4" Type="http://schemas.openxmlformats.org/officeDocument/2006/relationships/image" Target="../media/image9.jp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gif"/><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gif"/><Relationship Id="rId4" Type="http://schemas.openxmlformats.org/officeDocument/2006/relationships/image" Target="../media/image5.gif"/><Relationship Id="rId5" Type="http://schemas.openxmlformats.org/officeDocument/2006/relationships/image" Target="../media/image6.gif"/><Relationship Id="rId6" Type="http://schemas.openxmlformats.org/officeDocument/2006/relationships/image" Target="../media/image7.gif"/><Relationship Id="rId7" Type="http://schemas.openxmlformats.org/officeDocument/2006/relationships/image" Target="../media/image8.gif"/><Relationship Id="rId8" Type="http://schemas.openxmlformats.org/officeDocument/2006/relationships/image" Target="../media/image9.jpg"/><Relationship Id="rId9" Type="http://schemas.openxmlformats.org/officeDocument/2006/relationships/image" Target="../media/image10.png"/><Relationship Id="rId10"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gif"/><Relationship Id="rId3"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gif"/><Relationship Id="rId3" Type="http://schemas.openxmlformats.org/officeDocument/2006/relationships/image" Target="../media/image15.gif"/><Relationship Id="rId4" Type="http://schemas.openxmlformats.org/officeDocument/2006/relationships/image" Target="../media/image16.gif"/><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 Id="rId3"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914400" y="1371600"/>
            <a:ext cx="10058400" cy="1371600"/>
          </a:xfrm>
          <a:prstGeom prst="rect">
            <a:avLst/>
          </a:prstGeom>
          <a:noFill/>
        </p:spPr>
        <p:txBody>
          <a:bodyPr wrap="square">
            <a:spAutoFit/>
          </a:bodyPr>
          <a:lstStyle/>
          <a:p>
            <a:pPr algn="ctr">
              <a:defRPr sz="6000" b="1">
                <a:solidFill>
                  <a:srgbClr val="58A6FF"/>
                </a:solidFill>
                <a:latin typeface="Segoe UI"/>
              </a:defRPr>
            </a:pPr>
            <a:r>
              <a:t>VIGA</a:t>
            </a:r>
          </a:p>
        </p:txBody>
      </p:sp>
      <p:sp>
        <p:nvSpPr>
          <p:cNvPr id="3" name="TextBox 2"/>
          <p:cNvSpPr txBox="1"/>
          <p:nvPr/>
        </p:nvSpPr>
        <p:spPr>
          <a:xfrm>
            <a:off x="914400" y="2743200"/>
            <a:ext cx="10058400" cy="914400"/>
          </a:xfrm>
          <a:prstGeom prst="rect">
            <a:avLst/>
          </a:prstGeom>
          <a:noFill/>
        </p:spPr>
        <p:txBody>
          <a:bodyPr wrap="square">
            <a:spAutoFit/>
          </a:bodyPr>
          <a:lstStyle/>
          <a:p>
            <a:pPr algn="ctr">
              <a:defRPr sz="2800" b="0">
                <a:solidFill>
                  <a:srgbClr val="E6EDF3"/>
                </a:solidFill>
                <a:latin typeface="Segoe UI"/>
              </a:defRPr>
            </a:pPr>
            <a:r>
              <a:t>Vision-as-Inverse-Graphics Agent</a:t>
            </a:r>
          </a:p>
        </p:txBody>
      </p:sp>
      <p:sp>
        <p:nvSpPr>
          <p:cNvPr id="4" name="TextBox 3"/>
          <p:cNvSpPr txBox="1"/>
          <p:nvPr/>
        </p:nvSpPr>
        <p:spPr>
          <a:xfrm>
            <a:off x="914400" y="3657600"/>
            <a:ext cx="10058400" cy="731520"/>
          </a:xfrm>
          <a:prstGeom prst="rect">
            <a:avLst/>
          </a:prstGeom>
          <a:noFill/>
        </p:spPr>
        <p:txBody>
          <a:bodyPr wrap="square">
            <a:spAutoFit/>
          </a:bodyPr>
          <a:lstStyle/>
          <a:p>
            <a:pPr algn="ctr">
              <a:defRPr sz="1800" b="0">
                <a:solidFill>
                  <a:srgbClr val="8B949E"/>
                </a:solidFill>
                <a:latin typeface="Segoe UI"/>
              </a:defRPr>
            </a:pPr>
            <a:r>
              <a:t>Iterative Generate / Render / Verify Loop using VLMs + Blender</a:t>
            </a:r>
          </a:p>
        </p:txBody>
      </p:sp>
      <p:sp>
        <p:nvSpPr>
          <p:cNvPr id="5" name="TextBox 4"/>
          <p:cNvSpPr txBox="1"/>
          <p:nvPr/>
        </p:nvSpPr>
        <p:spPr>
          <a:xfrm>
            <a:off x="914400" y="5029200"/>
            <a:ext cx="10058400" cy="457200"/>
          </a:xfrm>
          <a:prstGeom prst="rect">
            <a:avLst/>
          </a:prstGeom>
          <a:noFill/>
        </p:spPr>
        <p:txBody>
          <a:bodyPr wrap="square">
            <a:spAutoFit/>
          </a:bodyPr>
          <a:lstStyle/>
          <a:p>
            <a:pPr algn="ctr">
              <a:defRPr sz="1600" b="0">
                <a:solidFill>
                  <a:srgbClr val="8B949E"/>
                </a:solidFill>
                <a:latin typeface="Segoe UI"/>
              </a:defRPr>
            </a:pPr>
            <a:r>
              <a:t>Project Summary  |  January - February 2026</a:t>
            </a:r>
          </a:p>
        </p:txBody>
      </p:sp>
      <p:sp>
        <p:nvSpPr>
          <p:cNvPr id="6" name="TextBox 5"/>
          <p:cNvSpPr txBox="1"/>
          <p:nvPr/>
        </p:nvSpPr>
        <p:spPr>
          <a:xfrm>
            <a:off x="914400" y="5669280"/>
            <a:ext cx="10058400" cy="457200"/>
          </a:xfrm>
          <a:prstGeom prst="rect">
            <a:avLst/>
          </a:prstGeom>
          <a:noFill/>
        </p:spPr>
        <p:txBody>
          <a:bodyPr wrap="square">
            <a:spAutoFit/>
          </a:bodyPr>
          <a:lstStyle/>
          <a:p>
            <a:pPr algn="ctr">
              <a:defRPr sz="1400" b="0">
                <a:solidFill>
                  <a:srgbClr val="3FB950"/>
                </a:solidFill>
                <a:latin typeface="Segoe UI"/>
              </a:defRPr>
            </a:pPr>
            <a:r>
              <a:t>Author: Yuna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2026-02-06</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Dynamic Scene: Artist Baseline</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Baseline dynamic scene test with GPT-5. Reconstructed Cezanne still life as animated 3D scene. 12 rounds producing procedural scene with animation keyframes. No SAM3D or Meshy — pure VLM-generated Blender Python.</a:t>
            </a:r>
          </a:p>
        </p:txBody>
      </p:sp>
      <p:pic>
        <p:nvPicPr>
          <p:cNvPr id="5" name="Picture 4" descr="target.png"/>
          <p:cNvPicPr>
            <a:picLocks noChangeAspect="1"/>
          </p:cNvPicPr>
          <p:nvPr/>
        </p:nvPicPr>
        <p:blipFill>
          <a:blip r:embed="rId2"/>
          <a:stretch>
            <a:fillRect/>
          </a:stretch>
        </p:blipFill>
        <p:spPr>
          <a:xfrm>
            <a:off x="7132320" y="1280160"/>
            <a:ext cx="1686501" cy="1097280"/>
          </a:xfrm>
          <a:prstGeom prst="rect">
            <a:avLst/>
          </a:prstGeom>
        </p:spPr>
      </p:pic>
      <p:pic>
        <p:nvPicPr>
          <p:cNvPr id="6" name="Picture 5" descr="round_9.gif"/>
          <p:cNvPicPr>
            <a:picLocks noChangeAspect="1"/>
          </p:cNvPicPr>
          <p:nvPr/>
        </p:nvPicPr>
        <p:blipFill>
          <a:blip r:embed="rId3"/>
          <a:stretch>
            <a:fillRect/>
          </a:stretch>
        </p:blipFill>
        <p:spPr>
          <a:xfrm>
            <a:off x="8503920" y="1280160"/>
            <a:ext cx="1097280" cy="1097280"/>
          </a:xfrm>
          <a:prstGeom prst="rect">
            <a:avLst/>
          </a:prstGeom>
        </p:spPr>
      </p:pic>
      <p:pic>
        <p:nvPicPr>
          <p:cNvPr id="7" name="Picture 6" descr="round_12.gif"/>
          <p:cNvPicPr>
            <a:picLocks noChangeAspect="1"/>
          </p:cNvPicPr>
          <p:nvPr/>
        </p:nvPicPr>
        <p:blipFill>
          <a:blip r:embed="rId4"/>
          <a:stretch>
            <a:fillRect/>
          </a:stretch>
        </p:blipFill>
        <p:spPr>
          <a:xfrm>
            <a:off x="9875520" y="1280160"/>
            <a:ext cx="1097280" cy="1097280"/>
          </a:xfrm>
          <a:prstGeom prst="rect">
            <a:avLst/>
          </a:prstGeom>
        </p:spPr>
      </p:pic>
      <p:sp>
        <p:nvSpPr>
          <p:cNvPr id="8" name="TextBox 7"/>
          <p:cNvSpPr txBox="1"/>
          <p:nvPr/>
        </p:nvSpPr>
        <p:spPr>
          <a:xfrm>
            <a:off x="457200" y="2468880"/>
            <a:ext cx="10972800" cy="365760"/>
          </a:xfrm>
          <a:prstGeom prst="rect">
            <a:avLst/>
          </a:prstGeom>
          <a:noFill/>
        </p:spPr>
        <p:txBody>
          <a:bodyPr wrap="square">
            <a:spAutoFit/>
          </a:bodyPr>
          <a:lstStyle/>
          <a:p>
            <a:pPr algn="l">
              <a:defRPr sz="1600" b="1">
                <a:solidFill>
                  <a:srgbClr val="3FB950"/>
                </a:solidFill>
                <a:latin typeface="Segoe UI"/>
              </a:defRPr>
            </a:pPr>
            <a:r>
              <a:t>Windows Compatibility Fixes</a:t>
            </a:r>
          </a:p>
        </p:txBody>
      </p:sp>
      <p:sp>
        <p:nvSpPr>
          <p:cNvPr id="9" name="TextBox 8"/>
          <p:cNvSpPr txBox="1"/>
          <p:nvPr/>
        </p:nvSpPr>
        <p:spPr>
          <a:xfrm>
            <a:off x="457200" y="2834640"/>
            <a:ext cx="6400800" cy="731520"/>
          </a:xfrm>
          <a:prstGeom prst="rect">
            <a:avLst/>
          </a:prstGeom>
          <a:noFill/>
        </p:spPr>
        <p:txBody>
          <a:bodyPr wrap="square">
            <a:spAutoFit/>
          </a:bodyPr>
          <a:lstStyle/>
          <a:p>
            <a:pPr algn="l">
              <a:defRPr sz="1100" b="0">
                <a:solidFill>
                  <a:srgbClr val="8B949E"/>
                </a:solidFill>
                <a:latin typeface="Segoe UI"/>
              </a:defRPr>
            </a:pPr>
            <a:r>
              <a:t>Documented all Windows-specific issues encountered: Blender path resolution, subprocess pipe deadlocks, cp1252 encoding errors, and spaces in paths. Applied fixes to exec.py, investigator_core.py, generator.py, verifier.py, common.py.</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2026-02-05</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SAM3D Pipeline Complete</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End-to-end SAM + SAM3D pipeline completed. 100% success rate (5/5 objects) on green tea scene. Full workflow: SAM segmentation -&gt; mask extraction -&gt; SAM3D 3D reconstruction -&gt; GLB export. ~2 hours processing on RTX 5080.</a:t>
            </a:r>
          </a:p>
        </p:txBody>
      </p:sp>
      <p:pic>
        <p:nvPicPr>
          <p:cNvPr id="5" name="Picture 4" descr="target.png"/>
          <p:cNvPicPr>
            <a:picLocks noChangeAspect="1"/>
          </p:cNvPicPr>
          <p:nvPr/>
        </p:nvPicPr>
        <p:blipFill>
          <a:blip r:embed="rId2"/>
          <a:stretch>
            <a:fillRect/>
          </a:stretch>
        </p:blipFill>
        <p:spPr>
          <a:xfrm>
            <a:off x="7132320" y="1280160"/>
            <a:ext cx="826175" cy="1097280"/>
          </a:xfrm>
          <a:prstGeom prst="rect">
            <a:avLst/>
          </a:prstGeom>
        </p:spPr>
      </p:pic>
      <p:pic>
        <p:nvPicPr>
          <p:cNvPr id="6" name="Picture 5" descr="green_tea_bottle_y_rotation.gif"/>
          <p:cNvPicPr>
            <a:picLocks noChangeAspect="1"/>
          </p:cNvPicPr>
          <p:nvPr/>
        </p:nvPicPr>
        <p:blipFill>
          <a:blip r:embed="rId3"/>
          <a:stretch>
            <a:fillRect/>
          </a:stretch>
        </p:blipFill>
        <p:spPr>
          <a:xfrm>
            <a:off x="8503920" y="1280160"/>
            <a:ext cx="1097280" cy="1097280"/>
          </a:xfrm>
          <a:prstGeom prst="rect">
            <a:avLst/>
          </a:prstGeom>
        </p:spPr>
      </p:pic>
      <p:pic>
        <p:nvPicPr>
          <p:cNvPr id="7" name="Picture 6" descr="alienware_keyboard_y_rotation.gif"/>
          <p:cNvPicPr>
            <a:picLocks noChangeAspect="1"/>
          </p:cNvPicPr>
          <p:nvPr/>
        </p:nvPicPr>
        <p:blipFill>
          <a:blip r:embed="rId4"/>
          <a:stretch>
            <a:fillRect/>
          </a:stretch>
        </p:blipFill>
        <p:spPr>
          <a:xfrm>
            <a:off x="9875520" y="1280160"/>
            <a:ext cx="1097280" cy="109728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2026-02-04</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SAM3D Optimization &amp; All-Masks Approach</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Tested SAM3D with all SAM-generated masks. Analyzed VRAM optimization and inference parameters. Compared mask quality and 3D reconstruction fidelity across different segmentation strategies.</a:t>
            </a:r>
          </a:p>
        </p:txBody>
      </p:sp>
      <p:pic>
        <p:nvPicPr>
          <p:cNvPr id="5" name="Picture 4" descr="ito_en_green_tea_bottle.png"/>
          <p:cNvPicPr>
            <a:picLocks noChangeAspect="1"/>
          </p:cNvPicPr>
          <p:nvPr/>
        </p:nvPicPr>
        <p:blipFill>
          <a:blip r:embed="rId2"/>
          <a:stretch>
            <a:fillRect/>
          </a:stretch>
        </p:blipFill>
        <p:spPr>
          <a:xfrm>
            <a:off x="7132320" y="1280160"/>
            <a:ext cx="826175" cy="1097280"/>
          </a:xfrm>
          <a:prstGeom prst="rect">
            <a:avLst/>
          </a:prstGeom>
        </p:spPr>
      </p:pic>
      <p:pic>
        <p:nvPicPr>
          <p:cNvPr id="6" name="Picture 5" descr="ito_en_green_tea_bottle_y_rotation.gif"/>
          <p:cNvPicPr>
            <a:picLocks noChangeAspect="1"/>
          </p:cNvPicPr>
          <p:nvPr/>
        </p:nvPicPr>
        <p:blipFill>
          <a:blip r:embed="rId3"/>
          <a:stretch>
            <a:fillRect/>
          </a:stretch>
        </p:blipFill>
        <p:spPr>
          <a:xfrm>
            <a:off x="8503920" y="1280160"/>
            <a:ext cx="1097280" cy="1097280"/>
          </a:xfrm>
          <a:prstGeom prst="rect">
            <a:avLst/>
          </a:prstGeom>
        </p:spPr>
      </p:pic>
      <p:pic>
        <p:nvPicPr>
          <p:cNvPr id="7" name="Picture 6" descr="20260204_mask_comparison_blackwhite.png"/>
          <p:cNvPicPr>
            <a:picLocks noChangeAspect="1"/>
          </p:cNvPicPr>
          <p:nvPr/>
        </p:nvPicPr>
        <p:blipFill>
          <a:blip r:embed="rId4"/>
          <a:stretch>
            <a:fillRect/>
          </a:stretch>
        </p:blipFill>
        <p:spPr>
          <a:xfrm>
            <a:off x="9875520" y="1280160"/>
            <a:ext cx="2111893" cy="1097280"/>
          </a:xfrm>
          <a:prstGeom prst="rect">
            <a:avLst/>
          </a:prstGeom>
        </p:spPr>
      </p:pic>
      <p:sp>
        <p:nvSpPr>
          <p:cNvPr id="8" name="TextBox 7"/>
          <p:cNvSpPr txBox="1"/>
          <p:nvPr/>
        </p:nvSpPr>
        <p:spPr>
          <a:xfrm>
            <a:off x="457200" y="2468880"/>
            <a:ext cx="10972800" cy="365760"/>
          </a:xfrm>
          <a:prstGeom prst="rect">
            <a:avLst/>
          </a:prstGeom>
          <a:noFill/>
        </p:spPr>
        <p:txBody>
          <a:bodyPr wrap="square">
            <a:spAutoFit/>
          </a:bodyPr>
          <a:lstStyle/>
          <a:p>
            <a:pPr algn="l">
              <a:defRPr sz="1600" b="1">
                <a:solidFill>
                  <a:srgbClr val="3FB950"/>
                </a:solidFill>
                <a:latin typeface="Segoe UI"/>
              </a:defRPr>
            </a:pPr>
            <a:r>
              <a:t>SAM Segmentation Results</a:t>
            </a:r>
          </a:p>
        </p:txBody>
      </p:sp>
      <p:sp>
        <p:nvSpPr>
          <p:cNvPr id="9" name="TextBox 8"/>
          <p:cNvSpPr txBox="1"/>
          <p:nvPr/>
        </p:nvSpPr>
        <p:spPr>
          <a:xfrm>
            <a:off x="457200" y="2834640"/>
            <a:ext cx="6400800" cy="731520"/>
          </a:xfrm>
          <a:prstGeom prst="rect">
            <a:avLst/>
          </a:prstGeom>
          <a:noFill/>
        </p:spPr>
        <p:txBody>
          <a:bodyPr wrap="square">
            <a:spAutoFit/>
          </a:bodyPr>
          <a:lstStyle/>
          <a:p>
            <a:pPr algn="l">
              <a:defRPr sz="1100" b="0">
                <a:solidFill>
                  <a:srgbClr val="8B949E"/>
                </a:solidFill>
                <a:latin typeface="Segoe UI"/>
              </a:defRPr>
            </a:pPr>
            <a:r>
              <a:t>SAM (Segment Anything Model) segmentation analysis on the green tea desk scene. Successfully segmented 5 objects: green tea bottle, ito en bottle, keyboard, headphones, envelope.</a:t>
            </a:r>
          </a:p>
        </p:txBody>
      </p:sp>
      <p:pic>
        <p:nvPicPr>
          <p:cNvPr id="10" name="Picture 9" descr="green_tea_bottle.png"/>
          <p:cNvPicPr>
            <a:picLocks noChangeAspect="1"/>
          </p:cNvPicPr>
          <p:nvPr/>
        </p:nvPicPr>
        <p:blipFill>
          <a:blip r:embed="rId5"/>
          <a:stretch>
            <a:fillRect/>
          </a:stretch>
        </p:blipFill>
        <p:spPr>
          <a:xfrm>
            <a:off x="7132320" y="2834640"/>
            <a:ext cx="826175" cy="1097280"/>
          </a:xfrm>
          <a:prstGeom prst="rect">
            <a:avLst/>
          </a:prstGeom>
        </p:spPr>
      </p:pic>
      <p:pic>
        <p:nvPicPr>
          <p:cNvPr id="11" name="Picture 10" descr="alienware_keyboard.png"/>
          <p:cNvPicPr>
            <a:picLocks noChangeAspect="1"/>
          </p:cNvPicPr>
          <p:nvPr/>
        </p:nvPicPr>
        <p:blipFill>
          <a:blip r:embed="rId6"/>
          <a:stretch>
            <a:fillRect/>
          </a:stretch>
        </p:blipFill>
        <p:spPr>
          <a:xfrm>
            <a:off x="8503920" y="2834640"/>
            <a:ext cx="826175" cy="1097280"/>
          </a:xfrm>
          <a:prstGeom prst="rect">
            <a:avLst/>
          </a:prstGeom>
        </p:spPr>
      </p:pic>
      <p:pic>
        <p:nvPicPr>
          <p:cNvPr id="12" name="Picture 11" descr="headphones.png"/>
          <p:cNvPicPr>
            <a:picLocks noChangeAspect="1"/>
          </p:cNvPicPr>
          <p:nvPr/>
        </p:nvPicPr>
        <p:blipFill>
          <a:blip r:embed="rId7"/>
          <a:stretch>
            <a:fillRect/>
          </a:stretch>
        </p:blipFill>
        <p:spPr>
          <a:xfrm>
            <a:off x="9875520" y="2834640"/>
            <a:ext cx="826175" cy="109728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2026-02-03</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VIGA Architecture &amp; SAM3D Internals</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Documented the full VIGA architecture hierarchy: VIGA -&gt; SAM3D -&gt; TRELLIS. Detailed SAM3D pipeline stages, tunable parameters, and VRAM optimization strategies. Created CLI tools reference for inference, visualization, and post-processing.</a:t>
            </a:r>
          </a:p>
        </p:txBody>
      </p:sp>
      <p:sp>
        <p:nvSpPr>
          <p:cNvPr id="5" name="TextBox 4"/>
          <p:cNvSpPr txBox="1"/>
          <p:nvPr/>
        </p:nvSpPr>
        <p:spPr>
          <a:xfrm>
            <a:off x="457200" y="2468880"/>
            <a:ext cx="10972800" cy="365760"/>
          </a:xfrm>
          <a:prstGeom prst="rect">
            <a:avLst/>
          </a:prstGeom>
          <a:noFill/>
        </p:spPr>
        <p:txBody>
          <a:bodyPr wrap="square">
            <a:spAutoFit/>
          </a:bodyPr>
          <a:lstStyle/>
          <a:p>
            <a:pPr algn="l">
              <a:defRPr sz="1600" b="1">
                <a:solidFill>
                  <a:srgbClr val="3FB950"/>
                </a:solidFill>
                <a:latin typeface="Segoe UI"/>
              </a:defRPr>
            </a:pPr>
            <a:r>
              <a:t>SAM3D Windows + Bottle Test</a:t>
            </a:r>
          </a:p>
        </p:txBody>
      </p:sp>
      <p:sp>
        <p:nvSpPr>
          <p:cNvPr id="6" name="TextBox 5"/>
          <p:cNvSpPr txBox="1"/>
          <p:nvPr/>
        </p:nvSpPr>
        <p:spPr>
          <a:xfrm>
            <a:off x="457200" y="2834640"/>
            <a:ext cx="6400800" cy="731520"/>
          </a:xfrm>
          <a:prstGeom prst="rect">
            <a:avLst/>
          </a:prstGeom>
          <a:noFill/>
        </p:spPr>
        <p:txBody>
          <a:bodyPr wrap="square">
            <a:spAutoFit/>
          </a:bodyPr>
          <a:lstStyle/>
          <a:p>
            <a:pPr algn="l">
              <a:defRPr sz="1100" b="0">
                <a:solidFill>
                  <a:srgbClr val="8B949E"/>
                </a:solidFill>
                <a:latin typeface="Segoe UI"/>
              </a:defRPr>
            </a:pPr>
            <a:r>
              <a:t>First successful SAM3D test on Windows native (not WSL). Green tea bottle reconstructed to 3D GLB. Debugged flat mesh issue — root cause was inverted mask input. Documented correct vs incorrect input images.</a:t>
            </a:r>
          </a:p>
        </p:txBody>
      </p:sp>
      <p:pic>
        <p:nvPicPr>
          <p:cNvPr id="7" name="Picture 6" descr="ito_en_green_tea_bottle.png"/>
          <p:cNvPicPr>
            <a:picLocks noChangeAspect="1"/>
          </p:cNvPicPr>
          <p:nvPr/>
        </p:nvPicPr>
        <p:blipFill>
          <a:blip r:embed="rId2"/>
          <a:stretch>
            <a:fillRect/>
          </a:stretch>
        </p:blipFill>
        <p:spPr>
          <a:xfrm>
            <a:off x="7132320" y="2834640"/>
            <a:ext cx="826175" cy="1097280"/>
          </a:xfrm>
          <a:prstGeom prst="rect">
            <a:avLst/>
          </a:prstGeom>
        </p:spPr>
      </p:pic>
      <p:pic>
        <p:nvPicPr>
          <p:cNvPr id="8" name="Picture 7" descr="ito_en_green_tea_bottle_render.png"/>
          <p:cNvPicPr>
            <a:picLocks noChangeAspect="1"/>
          </p:cNvPicPr>
          <p:nvPr/>
        </p:nvPicPr>
        <p:blipFill>
          <a:blip r:embed="rId3"/>
          <a:stretch>
            <a:fillRect/>
          </a:stretch>
        </p:blipFill>
        <p:spPr>
          <a:xfrm>
            <a:off x="8503920" y="2834640"/>
            <a:ext cx="1097280" cy="1097280"/>
          </a:xfrm>
          <a:prstGeom prst="rect">
            <a:avLst/>
          </a:prstGeom>
        </p:spPr>
      </p:pic>
      <p:sp>
        <p:nvSpPr>
          <p:cNvPr id="9" name="TextBox 8"/>
          <p:cNvSpPr txBox="1"/>
          <p:nvPr/>
        </p:nvSpPr>
        <p:spPr>
          <a:xfrm>
            <a:off x="457200" y="4023360"/>
            <a:ext cx="10972800" cy="365760"/>
          </a:xfrm>
          <a:prstGeom prst="rect">
            <a:avLst/>
          </a:prstGeom>
          <a:noFill/>
        </p:spPr>
        <p:txBody>
          <a:bodyPr wrap="square">
            <a:spAutoFit/>
          </a:bodyPr>
          <a:lstStyle/>
          <a:p>
            <a:pPr algn="l">
              <a:defRPr sz="1600" b="1">
                <a:solidFill>
                  <a:srgbClr val="3FB950"/>
                </a:solidFill>
                <a:latin typeface="Segoe UI"/>
              </a:defRPr>
            </a:pPr>
            <a:r>
              <a:t>VIGA Workflow Documentation</a:t>
            </a:r>
          </a:p>
        </p:txBody>
      </p:sp>
      <p:sp>
        <p:nvSpPr>
          <p:cNvPr id="10" name="TextBox 9"/>
          <p:cNvSpPr txBox="1"/>
          <p:nvPr/>
        </p:nvSpPr>
        <p:spPr>
          <a:xfrm>
            <a:off x="457200" y="4389120"/>
            <a:ext cx="6400800" cy="731520"/>
          </a:xfrm>
          <a:prstGeom prst="rect">
            <a:avLst/>
          </a:prstGeom>
          <a:noFill/>
        </p:spPr>
        <p:txBody>
          <a:bodyPr wrap="square">
            <a:spAutoFit/>
          </a:bodyPr>
          <a:lstStyle/>
          <a:p>
            <a:pPr algn="l">
              <a:defRPr sz="1100" b="0">
                <a:solidFill>
                  <a:srgbClr val="8B949E"/>
                </a:solidFill>
                <a:latin typeface="Segoe UI"/>
              </a:defRPr>
            </a:pPr>
            <a:r>
              <a:t>Complete pipeline workflow documented: input processing, SAM segmentation, SAM3D reconstruction, Blender scene composition, and iterative refinement loop.</a:t>
            </a:r>
          </a:p>
        </p:txBody>
      </p:sp>
      <p:pic>
        <p:nvPicPr>
          <p:cNvPr id="11" name="Picture 10" descr="target.png"/>
          <p:cNvPicPr>
            <a:picLocks noChangeAspect="1"/>
          </p:cNvPicPr>
          <p:nvPr/>
        </p:nvPicPr>
        <p:blipFill>
          <a:blip r:embed="rId4"/>
          <a:stretch>
            <a:fillRect/>
          </a:stretch>
        </p:blipFill>
        <p:spPr>
          <a:xfrm>
            <a:off x="7132320" y="4389120"/>
            <a:ext cx="826175" cy="1097280"/>
          </a:xfrm>
          <a:prstGeom prst="rect">
            <a:avLst/>
          </a:prstGeom>
        </p:spPr>
      </p:pic>
      <p:pic>
        <p:nvPicPr>
          <p:cNvPr id="12" name="Picture 11" descr="green_tea_bottle_viga_render.png"/>
          <p:cNvPicPr>
            <a:picLocks noChangeAspect="1"/>
          </p:cNvPicPr>
          <p:nvPr/>
        </p:nvPicPr>
        <p:blipFill>
          <a:blip r:embed="rId5"/>
          <a:stretch>
            <a:fillRect/>
          </a:stretch>
        </p:blipFill>
        <p:spPr>
          <a:xfrm>
            <a:off x="8503920" y="4389120"/>
            <a:ext cx="1097280" cy="109728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2026-02-01</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SAM3D WSL Testing</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SAM3D tested on WSL2 Ubuntu. Compared performance vs Windows — WSL showed ~30% faster inference and better VRAM efficiency. Documented OOM issues and memory optimization strategies.</a:t>
            </a:r>
          </a:p>
        </p:txBody>
      </p:sp>
      <p:pic>
        <p:nvPicPr>
          <p:cNvPr id="5" name="Picture 4" descr="Image_20260130200053_8_44.png"/>
          <p:cNvPicPr>
            <a:picLocks noChangeAspect="1"/>
          </p:cNvPicPr>
          <p:nvPr/>
        </p:nvPicPr>
        <p:blipFill>
          <a:blip r:embed="rId2"/>
          <a:stretch>
            <a:fillRect/>
          </a:stretch>
        </p:blipFill>
        <p:spPr>
          <a:xfrm>
            <a:off x="7132320" y="1280160"/>
            <a:ext cx="2717949" cy="1097280"/>
          </a:xfrm>
          <a:prstGeom prst="rect">
            <a:avLst/>
          </a:prstGeom>
        </p:spPr>
      </p:pic>
      <p:pic>
        <p:nvPicPr>
          <p:cNvPr id="6" name="Picture 5" descr="Image_20260130200057_9_44.png"/>
          <p:cNvPicPr>
            <a:picLocks noChangeAspect="1"/>
          </p:cNvPicPr>
          <p:nvPr/>
        </p:nvPicPr>
        <p:blipFill>
          <a:blip r:embed="rId3"/>
          <a:stretch>
            <a:fillRect/>
          </a:stretch>
        </p:blipFill>
        <p:spPr>
          <a:xfrm>
            <a:off x="8503920" y="1280160"/>
            <a:ext cx="2717949" cy="109728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2026-01-30</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VIGA Progress: Dynamic Scene Tests</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Early dynamic scene pipeline testing with GPT-4o. Tested green tea bottle and artist (Cezanne) tasks. Established the dual-agent iterative workflow: Generator writes Blender code, Verifier evaluates renders.</a:t>
            </a:r>
          </a:p>
        </p:txBody>
      </p:sp>
      <p:pic>
        <p:nvPicPr>
          <p:cNvPr id="5" name="Picture 4" descr="target.png"/>
          <p:cNvPicPr>
            <a:picLocks noChangeAspect="1"/>
          </p:cNvPicPr>
          <p:nvPr/>
        </p:nvPicPr>
        <p:blipFill>
          <a:blip r:embed="rId2"/>
          <a:stretch>
            <a:fillRect/>
          </a:stretch>
        </p:blipFill>
        <p:spPr>
          <a:xfrm>
            <a:off x="7132320" y="1280160"/>
            <a:ext cx="826175" cy="1097280"/>
          </a:xfrm>
          <a:prstGeom prst="rect">
            <a:avLst/>
          </a:prstGeom>
        </p:spPr>
      </p:pic>
      <p:pic>
        <p:nvPicPr>
          <p:cNvPr id="6" name="Picture 5" descr="02_greentea_output.png"/>
          <p:cNvPicPr>
            <a:picLocks noChangeAspect="1"/>
          </p:cNvPicPr>
          <p:nvPr/>
        </p:nvPicPr>
        <p:blipFill>
          <a:blip r:embed="rId3"/>
          <a:stretch>
            <a:fillRect/>
          </a:stretch>
        </p:blipFill>
        <p:spPr>
          <a:xfrm>
            <a:off x="8503920" y="1280160"/>
            <a:ext cx="1097280" cy="109728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2026-01-29</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VIGA Project Kickoff</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Initial VIGA project setup and first test runs. Established the generate/render/verify loop. First successful end-to-end run: input photo -&gt; VLM generates Blender Python -&gt; rendered 3D scene. Documented pipeline modes: dynamic_scene, static_scene, BlenderGym, BlenderBench.</a:t>
            </a:r>
          </a:p>
        </p:txBody>
      </p:sp>
      <p:pic>
        <p:nvPicPr>
          <p:cNvPr id="5" name="Picture 4" descr="target.png"/>
          <p:cNvPicPr>
            <a:picLocks noChangeAspect="1"/>
          </p:cNvPicPr>
          <p:nvPr/>
        </p:nvPicPr>
        <p:blipFill>
          <a:blip r:embed="rId2"/>
          <a:stretch>
            <a:fillRect/>
          </a:stretch>
        </p:blipFill>
        <p:spPr>
          <a:xfrm>
            <a:off x="7132320" y="1280160"/>
            <a:ext cx="1686501" cy="1097280"/>
          </a:xfrm>
          <a:prstGeom prst="rect">
            <a:avLst/>
          </a:prstGeom>
        </p:spPr>
      </p:pic>
      <p:pic>
        <p:nvPicPr>
          <p:cNvPr id="6" name="Picture 5" descr="04_artist_output.png"/>
          <p:cNvPicPr>
            <a:picLocks noChangeAspect="1"/>
          </p:cNvPicPr>
          <p:nvPr/>
        </p:nvPicPr>
        <p:blipFill>
          <a:blip r:embed="rId3"/>
          <a:stretch>
            <a:fillRect/>
          </a:stretch>
        </p:blipFill>
        <p:spPr>
          <a:xfrm>
            <a:off x="8503920" y="1280160"/>
            <a:ext cx="1097280" cy="109728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914400" y="1828800"/>
            <a:ext cx="10058400" cy="1097280"/>
          </a:xfrm>
          <a:prstGeom prst="rect">
            <a:avLst/>
          </a:prstGeom>
          <a:noFill/>
        </p:spPr>
        <p:txBody>
          <a:bodyPr wrap="square">
            <a:spAutoFit/>
          </a:bodyPr>
          <a:lstStyle/>
          <a:p>
            <a:pPr algn="ctr">
              <a:defRPr sz="4800" b="1">
                <a:solidFill>
                  <a:srgbClr val="58A6FF"/>
                </a:solidFill>
                <a:latin typeface="Segoe UI"/>
              </a:defRPr>
            </a:pPr>
            <a:r>
              <a:t>VIGA Project Summary</a:t>
            </a:r>
          </a:p>
        </p:txBody>
      </p:sp>
      <p:sp>
        <p:nvSpPr>
          <p:cNvPr id="3" name="TextBox 2"/>
          <p:cNvSpPr txBox="1"/>
          <p:nvPr/>
        </p:nvSpPr>
        <p:spPr>
          <a:xfrm>
            <a:off x="914400" y="3200400"/>
            <a:ext cx="10058400" cy="914400"/>
          </a:xfrm>
          <a:prstGeom prst="rect">
            <a:avLst/>
          </a:prstGeom>
          <a:noFill/>
        </p:spPr>
        <p:txBody>
          <a:bodyPr wrap="square">
            <a:spAutoFit/>
          </a:bodyPr>
          <a:lstStyle/>
          <a:p>
            <a:pPr algn="ctr">
              <a:defRPr sz="2000" b="0">
                <a:solidFill>
                  <a:srgbClr val="8B949E"/>
                </a:solidFill>
                <a:latin typeface="Segoe UI"/>
              </a:defRPr>
            </a:pPr>
            <a:r>
              <a:t>14 days  |  31 docs  |  5 pipeline modes  |  SAM3D + Meshy + Blender + GPT-5</a:t>
            </a:r>
          </a:p>
        </p:txBody>
      </p:sp>
      <p:sp>
        <p:nvSpPr>
          <p:cNvPr id="4" name="TextBox 3"/>
          <p:cNvSpPr txBox="1"/>
          <p:nvPr/>
        </p:nvSpPr>
        <p:spPr>
          <a:xfrm>
            <a:off x="914400" y="4572000"/>
            <a:ext cx="10058400" cy="457200"/>
          </a:xfrm>
          <a:prstGeom prst="rect">
            <a:avLst/>
          </a:prstGeom>
          <a:noFill/>
        </p:spPr>
        <p:txBody>
          <a:bodyPr wrap="square">
            <a:spAutoFit/>
          </a:bodyPr>
          <a:lstStyle/>
          <a:p>
            <a:pPr algn="ctr">
              <a:defRPr sz="1600" b="0">
                <a:solidFill>
                  <a:srgbClr val="3FB950"/>
                </a:solidFill>
                <a:latin typeface="Segoe UI"/>
              </a:defRPr>
            </a:pPr>
            <a:r>
              <a:t>Author: Yuna  |  February 2026</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274320"/>
            <a:ext cx="10972800" cy="731520"/>
          </a:xfrm>
          <a:prstGeom prst="rect">
            <a:avLst/>
          </a:prstGeom>
          <a:noFill/>
        </p:spPr>
        <p:txBody>
          <a:bodyPr wrap="square">
            <a:spAutoFit/>
          </a:bodyPr>
          <a:lstStyle/>
          <a:p>
            <a:pPr algn="l">
              <a:defRPr sz="3600" b="1">
                <a:solidFill>
                  <a:srgbClr val="58A6FF"/>
                </a:solidFill>
                <a:latin typeface="Segoe UI"/>
              </a:defRPr>
            </a:pPr>
            <a:r>
              <a:t>Overall Pipeline Flow</a:t>
            </a:r>
          </a:p>
        </p:txBody>
      </p:sp>
      <p:sp>
        <p:nvSpPr>
          <p:cNvPr id="3" name="Rounded Rectangle 2"/>
          <p:cNvSpPr/>
          <p:nvPr/>
        </p:nvSpPr>
        <p:spPr>
          <a:xfrm>
            <a:off x="457200" y="1188720"/>
            <a:ext cx="3474720" cy="5029200"/>
          </a:xfrm>
          <a:prstGeom prst="roundRect">
            <a:avLst/>
          </a:prstGeom>
          <a:solidFill>
            <a:srgbClr val="161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640080" y="1280160"/>
            <a:ext cx="3108960" cy="457200"/>
          </a:xfrm>
          <a:prstGeom prst="rect">
            <a:avLst/>
          </a:prstGeom>
          <a:noFill/>
        </p:spPr>
        <p:txBody>
          <a:bodyPr wrap="square">
            <a:spAutoFit/>
          </a:bodyPr>
          <a:lstStyle/>
          <a:p>
            <a:pPr algn="l">
              <a:defRPr sz="1800" b="1">
                <a:solidFill>
                  <a:srgbClr val="3FB950"/>
                </a:solidFill>
                <a:latin typeface="Segoe UI"/>
              </a:defRPr>
            </a:pPr>
            <a:r>
              <a:t>Architecture Hierarchy</a:t>
            </a:r>
          </a:p>
        </p:txBody>
      </p:sp>
      <p:sp>
        <p:nvSpPr>
          <p:cNvPr id="5" name="TextBox 4"/>
          <p:cNvSpPr txBox="1"/>
          <p:nvPr/>
        </p:nvSpPr>
        <p:spPr>
          <a:xfrm>
            <a:off x="640080" y="1737360"/>
            <a:ext cx="3108960" cy="4114800"/>
          </a:xfrm>
          <a:prstGeom prst="rect">
            <a:avLst/>
          </a:prstGeom>
          <a:noFill/>
        </p:spPr>
        <p:txBody>
          <a:bodyPr wrap="square">
            <a:spAutoFit/>
          </a:bodyPr>
          <a:lstStyle/>
          <a:p>
            <a:pPr>
              <a:spcAft>
                <a:spcPts val="400"/>
              </a:spcAft>
              <a:defRPr sz="1200">
                <a:solidFill>
                  <a:srgbClr val="E6EDF3"/>
                </a:solidFill>
                <a:latin typeface="Segoe UI"/>
              </a:defRPr>
            </a:pPr>
            <a:r>
              <a:t>VIGA (top level)</a:t>
            </a:r>
          </a:p>
          <a:p>
            <a:pPr>
              <a:spcAft>
                <a:spcPts val="400"/>
              </a:spcAft>
              <a:defRPr sz="1200">
                <a:solidFill>
                  <a:srgbClr val="E6EDF3"/>
                </a:solidFill>
                <a:latin typeface="Segoe UI"/>
              </a:defRPr>
            </a:pPr>
            <a:r>
              <a:t>  Complete video-to-3D pipeline</a:t>
            </a:r>
          </a:p>
          <a:p>
            <a:pPr>
              <a:spcAft>
                <a:spcPts val="400"/>
              </a:spcAft>
              <a:defRPr sz="1200">
                <a:solidFill>
                  <a:srgbClr val="E6EDF3"/>
                </a:solidFill>
                <a:latin typeface="Segoe UI"/>
              </a:defRPr>
            </a:pPr>
            <a:r>
              <a:t>  Dual-agent: Generator + Verifier</a:t>
            </a:r>
          </a:p>
          <a:p>
            <a:pPr>
              <a:spcAft>
                <a:spcPts val="400"/>
              </a:spcAft>
              <a:defRPr sz="1200">
                <a:solidFill>
                  <a:srgbClr val="E6EDF3"/>
                </a:solidFill>
                <a:latin typeface="Segoe UI"/>
              </a:defRPr>
            </a:pPr>
          </a:p>
          <a:p>
            <a:pPr>
              <a:spcAft>
                <a:spcPts val="400"/>
              </a:spcAft>
              <a:defRPr sz="1200">
                <a:solidFill>
                  <a:srgbClr val="E6EDF3"/>
                </a:solidFill>
                <a:latin typeface="Segoe UI"/>
              </a:defRPr>
            </a:pPr>
            <a:r>
              <a:t>SAM3D (core module)</a:t>
            </a:r>
          </a:p>
          <a:p>
            <a:pPr>
              <a:spcAft>
                <a:spcPts val="400"/>
              </a:spcAft>
              <a:defRPr sz="1200">
                <a:solidFill>
                  <a:srgbClr val="E6EDF3"/>
                </a:solidFill>
                <a:latin typeface="Segoe UI"/>
              </a:defRPr>
            </a:pPr>
            <a:r>
              <a:t>  Image + Mask -&gt; 3D GLB mesh</a:t>
            </a:r>
          </a:p>
          <a:p>
            <a:pPr>
              <a:spcAft>
                <a:spcPts val="400"/>
              </a:spcAft>
              <a:defRPr sz="1200">
                <a:solidFill>
                  <a:srgbClr val="E6EDF3"/>
                </a:solidFill>
                <a:latin typeface="Segoe UI"/>
              </a:defRPr>
            </a:pPr>
            <a:r>
              <a:t>  Uses TRELLIS architecture</a:t>
            </a:r>
          </a:p>
          <a:p>
            <a:pPr>
              <a:spcAft>
                <a:spcPts val="400"/>
              </a:spcAft>
              <a:defRPr sz="1200">
                <a:solidFill>
                  <a:srgbClr val="E6EDF3"/>
                </a:solidFill>
                <a:latin typeface="Segoe UI"/>
              </a:defRPr>
            </a:pPr>
          </a:p>
          <a:p>
            <a:pPr>
              <a:spcAft>
                <a:spcPts val="400"/>
              </a:spcAft>
              <a:defRPr sz="1200">
                <a:solidFill>
                  <a:srgbClr val="E6EDF3"/>
                </a:solidFill>
                <a:latin typeface="Segoe UI"/>
              </a:defRPr>
            </a:pPr>
            <a:r>
              <a:t>TRELLIS (Microsoft engine)</a:t>
            </a:r>
          </a:p>
          <a:p>
            <a:pPr>
              <a:spcAft>
                <a:spcPts val="400"/>
              </a:spcAft>
              <a:defRPr sz="1200">
                <a:solidFill>
                  <a:srgbClr val="E6EDF3"/>
                </a:solidFill>
                <a:latin typeface="Segoe UI"/>
              </a:defRPr>
            </a:pPr>
            <a:r>
              <a:t>  Sparse structure sampling</a:t>
            </a:r>
          </a:p>
          <a:p>
            <a:pPr>
              <a:spcAft>
                <a:spcPts val="400"/>
              </a:spcAft>
              <a:defRPr sz="1200">
                <a:solidFill>
                  <a:srgbClr val="E6EDF3"/>
                </a:solidFill>
                <a:latin typeface="Segoe UI"/>
              </a:defRPr>
            </a:pPr>
            <a:r>
              <a:t>  Dual decoder (GS + Mesh)</a:t>
            </a:r>
          </a:p>
        </p:txBody>
      </p:sp>
      <p:sp>
        <p:nvSpPr>
          <p:cNvPr id="6" name="Rounded Rectangle 5"/>
          <p:cNvSpPr/>
          <p:nvPr/>
        </p:nvSpPr>
        <p:spPr>
          <a:xfrm>
            <a:off x="4206240" y="1188720"/>
            <a:ext cx="7498079" cy="5029200"/>
          </a:xfrm>
          <a:prstGeom prst="roundRect">
            <a:avLst/>
          </a:prstGeom>
          <a:solidFill>
            <a:srgbClr val="161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4389120" y="1280160"/>
            <a:ext cx="7132320" cy="457200"/>
          </a:xfrm>
          <a:prstGeom prst="rect">
            <a:avLst/>
          </a:prstGeom>
          <a:noFill/>
        </p:spPr>
        <p:txBody>
          <a:bodyPr wrap="square">
            <a:spAutoFit/>
          </a:bodyPr>
          <a:lstStyle/>
          <a:p>
            <a:pPr algn="l">
              <a:defRPr sz="1800" b="1">
                <a:solidFill>
                  <a:srgbClr val="3FB950"/>
                </a:solidFill>
                <a:latin typeface="Segoe UI"/>
              </a:defRPr>
            </a:pPr>
            <a:r>
              <a:t>Iterative Pipeline</a:t>
            </a:r>
          </a:p>
        </p:txBody>
      </p:sp>
      <p:sp>
        <p:nvSpPr>
          <p:cNvPr id="8" name="Rounded Rectangle 7"/>
          <p:cNvSpPr/>
          <p:nvPr/>
        </p:nvSpPr>
        <p:spPr>
          <a:xfrm>
            <a:off x="4572000" y="1920240"/>
            <a:ext cx="2011680" cy="1645920"/>
          </a:xfrm>
          <a:prstGeom prst="roundRect">
            <a:avLst/>
          </a:prstGeom>
          <a:solidFill>
            <a:srgbClr val="0D11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663440" y="2011680"/>
            <a:ext cx="1828800" cy="457200"/>
          </a:xfrm>
          <a:prstGeom prst="rect">
            <a:avLst/>
          </a:prstGeom>
          <a:noFill/>
        </p:spPr>
        <p:txBody>
          <a:bodyPr wrap="square">
            <a:spAutoFit/>
          </a:bodyPr>
          <a:lstStyle/>
          <a:p>
            <a:pPr algn="ctr">
              <a:defRPr sz="1400" b="1">
                <a:solidFill>
                  <a:srgbClr val="58A6FF"/>
                </a:solidFill>
                <a:latin typeface="Segoe UI"/>
              </a:defRPr>
            </a:pPr>
            <a:r>
              <a:t>1. Input</a:t>
            </a:r>
          </a:p>
        </p:txBody>
      </p:sp>
      <p:sp>
        <p:nvSpPr>
          <p:cNvPr id="10" name="TextBox 9"/>
          <p:cNvSpPr txBox="1"/>
          <p:nvPr/>
        </p:nvSpPr>
        <p:spPr>
          <a:xfrm>
            <a:off x="4663440" y="2468880"/>
            <a:ext cx="1828800" cy="914400"/>
          </a:xfrm>
          <a:prstGeom prst="rect">
            <a:avLst/>
          </a:prstGeom>
          <a:noFill/>
        </p:spPr>
        <p:txBody>
          <a:bodyPr wrap="square">
            <a:spAutoFit/>
          </a:bodyPr>
          <a:lstStyle/>
          <a:p>
            <a:pPr algn="ctr">
              <a:defRPr sz="1100" b="0">
                <a:solidFill>
                  <a:srgbClr val="8B949E"/>
                </a:solidFill>
                <a:latin typeface="Segoe UI"/>
              </a:defRPr>
            </a:pPr>
            <a:r>
              <a:t>Target image / video</a:t>
            </a:r>
            <a:br/>
            <a:r>
              <a:t>+ text description</a:t>
            </a:r>
          </a:p>
        </p:txBody>
      </p:sp>
      <p:sp>
        <p:nvSpPr>
          <p:cNvPr id="11" name="Rounded Rectangle 10"/>
          <p:cNvSpPr/>
          <p:nvPr/>
        </p:nvSpPr>
        <p:spPr>
          <a:xfrm>
            <a:off x="6858000" y="1920240"/>
            <a:ext cx="2011680" cy="1645920"/>
          </a:xfrm>
          <a:prstGeom prst="roundRect">
            <a:avLst/>
          </a:prstGeom>
          <a:solidFill>
            <a:srgbClr val="0D11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6949440" y="2011680"/>
            <a:ext cx="1828800" cy="457200"/>
          </a:xfrm>
          <a:prstGeom prst="rect">
            <a:avLst/>
          </a:prstGeom>
          <a:noFill/>
        </p:spPr>
        <p:txBody>
          <a:bodyPr wrap="square">
            <a:spAutoFit/>
          </a:bodyPr>
          <a:lstStyle/>
          <a:p>
            <a:pPr algn="ctr">
              <a:defRPr sz="1400" b="1">
                <a:solidFill>
                  <a:srgbClr val="A371F7"/>
                </a:solidFill>
                <a:latin typeface="Segoe UI"/>
              </a:defRPr>
            </a:pPr>
            <a:r>
              <a:t>2. SAM3D Init</a:t>
            </a:r>
          </a:p>
        </p:txBody>
      </p:sp>
      <p:sp>
        <p:nvSpPr>
          <p:cNvPr id="13" name="TextBox 12"/>
          <p:cNvSpPr txBox="1"/>
          <p:nvPr/>
        </p:nvSpPr>
        <p:spPr>
          <a:xfrm>
            <a:off x="6949440" y="2468880"/>
            <a:ext cx="1828800" cy="914400"/>
          </a:xfrm>
          <a:prstGeom prst="rect">
            <a:avLst/>
          </a:prstGeom>
          <a:noFill/>
        </p:spPr>
        <p:txBody>
          <a:bodyPr wrap="square">
            <a:spAutoFit/>
          </a:bodyPr>
          <a:lstStyle/>
          <a:p>
            <a:pPr algn="ctr">
              <a:defRPr sz="1100" b="0">
                <a:solidFill>
                  <a:srgbClr val="8B949E"/>
                </a:solidFill>
                <a:latin typeface="Segoe UI"/>
              </a:defRPr>
            </a:pPr>
            <a:r>
              <a:t>Segment objects</a:t>
            </a:r>
            <a:br/>
            <a:r>
              <a:t>+ 3D reconstruct GLBs</a:t>
            </a:r>
          </a:p>
        </p:txBody>
      </p:sp>
      <p:sp>
        <p:nvSpPr>
          <p:cNvPr id="14" name="Rounded Rectangle 13"/>
          <p:cNvSpPr/>
          <p:nvPr/>
        </p:nvSpPr>
        <p:spPr>
          <a:xfrm>
            <a:off x="9144000" y="1920240"/>
            <a:ext cx="2011680" cy="1645920"/>
          </a:xfrm>
          <a:prstGeom prst="roundRect">
            <a:avLst/>
          </a:prstGeom>
          <a:solidFill>
            <a:srgbClr val="0D11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9235440" y="2011680"/>
            <a:ext cx="1828800" cy="457200"/>
          </a:xfrm>
          <a:prstGeom prst="rect">
            <a:avLst/>
          </a:prstGeom>
          <a:noFill/>
        </p:spPr>
        <p:txBody>
          <a:bodyPr wrap="square">
            <a:spAutoFit/>
          </a:bodyPr>
          <a:lstStyle/>
          <a:p>
            <a:pPr algn="ctr">
              <a:defRPr sz="1400" b="1">
                <a:solidFill>
                  <a:srgbClr val="D29922"/>
                </a:solidFill>
                <a:latin typeface="Segoe UI"/>
              </a:defRPr>
            </a:pPr>
            <a:r>
              <a:t>3. Generator</a:t>
            </a:r>
          </a:p>
        </p:txBody>
      </p:sp>
      <p:sp>
        <p:nvSpPr>
          <p:cNvPr id="16" name="TextBox 15"/>
          <p:cNvSpPr txBox="1"/>
          <p:nvPr/>
        </p:nvSpPr>
        <p:spPr>
          <a:xfrm>
            <a:off x="9235440" y="2468880"/>
            <a:ext cx="1828800" cy="914400"/>
          </a:xfrm>
          <a:prstGeom prst="rect">
            <a:avLst/>
          </a:prstGeom>
          <a:noFill/>
        </p:spPr>
        <p:txBody>
          <a:bodyPr wrap="square">
            <a:spAutoFit/>
          </a:bodyPr>
          <a:lstStyle/>
          <a:p>
            <a:pPr algn="ctr">
              <a:defRPr sz="1100" b="0">
                <a:solidFill>
                  <a:srgbClr val="8B949E"/>
                </a:solidFill>
                <a:latin typeface="Segoe UI"/>
              </a:defRPr>
            </a:pPr>
            <a:r>
              <a:t>Write Blender Python</a:t>
            </a:r>
            <a:br/>
            <a:r>
              <a:t>Import GLBs, compose scene</a:t>
            </a:r>
          </a:p>
        </p:txBody>
      </p:sp>
      <p:sp>
        <p:nvSpPr>
          <p:cNvPr id="17" name="Rounded Rectangle 16"/>
          <p:cNvSpPr/>
          <p:nvPr/>
        </p:nvSpPr>
        <p:spPr>
          <a:xfrm>
            <a:off x="4572000" y="4114800"/>
            <a:ext cx="2011680" cy="1645920"/>
          </a:xfrm>
          <a:prstGeom prst="roundRect">
            <a:avLst/>
          </a:prstGeom>
          <a:solidFill>
            <a:srgbClr val="0D11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TextBox 17"/>
          <p:cNvSpPr txBox="1"/>
          <p:nvPr/>
        </p:nvSpPr>
        <p:spPr>
          <a:xfrm>
            <a:off x="4663440" y="4206240"/>
            <a:ext cx="1828800" cy="457200"/>
          </a:xfrm>
          <a:prstGeom prst="rect">
            <a:avLst/>
          </a:prstGeom>
          <a:noFill/>
        </p:spPr>
        <p:txBody>
          <a:bodyPr wrap="square">
            <a:spAutoFit/>
          </a:bodyPr>
          <a:lstStyle/>
          <a:p>
            <a:pPr algn="ctr">
              <a:defRPr sz="1400" b="1">
                <a:solidFill>
                  <a:srgbClr val="3FB950"/>
                </a:solidFill>
                <a:latin typeface="Segoe UI"/>
              </a:defRPr>
            </a:pPr>
            <a:r>
              <a:t>4. Blender</a:t>
            </a:r>
          </a:p>
        </p:txBody>
      </p:sp>
      <p:sp>
        <p:nvSpPr>
          <p:cNvPr id="19" name="TextBox 18"/>
          <p:cNvSpPr txBox="1"/>
          <p:nvPr/>
        </p:nvSpPr>
        <p:spPr>
          <a:xfrm>
            <a:off x="4663440" y="4663440"/>
            <a:ext cx="1828800" cy="914400"/>
          </a:xfrm>
          <a:prstGeom prst="rect">
            <a:avLst/>
          </a:prstGeom>
          <a:noFill/>
        </p:spPr>
        <p:txBody>
          <a:bodyPr wrap="square">
            <a:spAutoFit/>
          </a:bodyPr>
          <a:lstStyle/>
          <a:p>
            <a:pPr algn="ctr">
              <a:defRPr sz="1100" b="0">
                <a:solidFill>
                  <a:srgbClr val="8B949E"/>
                </a:solidFill>
                <a:latin typeface="Segoe UI"/>
              </a:defRPr>
            </a:pPr>
            <a:r>
              <a:t>Execute script</a:t>
            </a:r>
            <a:br/>
            <a:r>
              <a:t>Render frames/animation</a:t>
            </a:r>
          </a:p>
        </p:txBody>
      </p:sp>
      <p:sp>
        <p:nvSpPr>
          <p:cNvPr id="20" name="Rounded Rectangle 19"/>
          <p:cNvSpPr/>
          <p:nvPr/>
        </p:nvSpPr>
        <p:spPr>
          <a:xfrm>
            <a:off x="6858000" y="4114800"/>
            <a:ext cx="2011680" cy="1645920"/>
          </a:xfrm>
          <a:prstGeom prst="roundRect">
            <a:avLst/>
          </a:prstGeom>
          <a:solidFill>
            <a:srgbClr val="0D11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TextBox 20"/>
          <p:cNvSpPr txBox="1"/>
          <p:nvPr/>
        </p:nvSpPr>
        <p:spPr>
          <a:xfrm>
            <a:off x="6949440" y="4206240"/>
            <a:ext cx="1828800" cy="457200"/>
          </a:xfrm>
          <a:prstGeom prst="rect">
            <a:avLst/>
          </a:prstGeom>
          <a:noFill/>
        </p:spPr>
        <p:txBody>
          <a:bodyPr wrap="square">
            <a:spAutoFit/>
          </a:bodyPr>
          <a:lstStyle/>
          <a:p>
            <a:pPr algn="ctr">
              <a:defRPr sz="1400" b="1">
                <a:solidFill>
                  <a:srgbClr val="58A6FF"/>
                </a:solidFill>
                <a:latin typeface="Segoe UI"/>
              </a:defRPr>
            </a:pPr>
            <a:r>
              <a:t>5. Verifier</a:t>
            </a:r>
          </a:p>
        </p:txBody>
      </p:sp>
      <p:sp>
        <p:nvSpPr>
          <p:cNvPr id="22" name="TextBox 21"/>
          <p:cNvSpPr txBox="1"/>
          <p:nvPr/>
        </p:nvSpPr>
        <p:spPr>
          <a:xfrm>
            <a:off x="6949440" y="4663440"/>
            <a:ext cx="1828800" cy="914400"/>
          </a:xfrm>
          <a:prstGeom prst="rect">
            <a:avLst/>
          </a:prstGeom>
          <a:noFill/>
        </p:spPr>
        <p:txBody>
          <a:bodyPr wrap="square">
            <a:spAutoFit/>
          </a:bodyPr>
          <a:lstStyle/>
          <a:p>
            <a:pPr algn="ctr">
              <a:defRPr sz="1100" b="0">
                <a:solidFill>
                  <a:srgbClr val="8B949E"/>
                </a:solidFill>
                <a:latin typeface="Segoe UI"/>
              </a:defRPr>
            </a:pPr>
            <a:r>
              <a:t>VLM evaluates render</a:t>
            </a:r>
            <a:br/>
            <a:r>
              <a:t>vs target image</a:t>
            </a:r>
          </a:p>
        </p:txBody>
      </p:sp>
      <p:sp>
        <p:nvSpPr>
          <p:cNvPr id="23" name="Rounded Rectangle 22"/>
          <p:cNvSpPr/>
          <p:nvPr/>
        </p:nvSpPr>
        <p:spPr>
          <a:xfrm>
            <a:off x="9144000" y="4114800"/>
            <a:ext cx="2011680" cy="1645920"/>
          </a:xfrm>
          <a:prstGeom prst="roundRect">
            <a:avLst/>
          </a:prstGeom>
          <a:solidFill>
            <a:srgbClr val="0D11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4" name="TextBox 23"/>
          <p:cNvSpPr txBox="1"/>
          <p:nvPr/>
        </p:nvSpPr>
        <p:spPr>
          <a:xfrm>
            <a:off x="9235440" y="4206240"/>
            <a:ext cx="1828800" cy="457200"/>
          </a:xfrm>
          <a:prstGeom prst="rect">
            <a:avLst/>
          </a:prstGeom>
          <a:noFill/>
        </p:spPr>
        <p:txBody>
          <a:bodyPr wrap="square">
            <a:spAutoFit/>
          </a:bodyPr>
          <a:lstStyle/>
          <a:p>
            <a:pPr algn="ctr">
              <a:defRPr sz="1400" b="1">
                <a:solidFill>
                  <a:srgbClr val="A371F7"/>
                </a:solidFill>
                <a:latin typeface="Segoe UI"/>
              </a:defRPr>
            </a:pPr>
            <a:r>
              <a:t>6. Iterate</a:t>
            </a:r>
          </a:p>
        </p:txBody>
      </p:sp>
      <p:sp>
        <p:nvSpPr>
          <p:cNvPr id="25" name="TextBox 24"/>
          <p:cNvSpPr txBox="1"/>
          <p:nvPr/>
        </p:nvSpPr>
        <p:spPr>
          <a:xfrm>
            <a:off x="9235440" y="4663440"/>
            <a:ext cx="1828800" cy="914400"/>
          </a:xfrm>
          <a:prstGeom prst="rect">
            <a:avLst/>
          </a:prstGeom>
          <a:noFill/>
        </p:spPr>
        <p:txBody>
          <a:bodyPr wrap="square">
            <a:spAutoFit/>
          </a:bodyPr>
          <a:lstStyle/>
          <a:p>
            <a:pPr algn="ctr">
              <a:defRPr sz="1100" b="0">
                <a:solidFill>
                  <a:srgbClr val="8B949E"/>
                </a:solidFill>
                <a:latin typeface="Segoe UI"/>
              </a:defRPr>
            </a:pPr>
            <a:r>
              <a:t>Feedback loop until</a:t>
            </a:r>
            <a:br/>
            <a:r>
              <a:t>Verifier approves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274320"/>
            <a:ext cx="10972800" cy="731520"/>
          </a:xfrm>
          <a:prstGeom prst="rect">
            <a:avLst/>
          </a:prstGeom>
          <a:noFill/>
        </p:spPr>
        <p:txBody>
          <a:bodyPr wrap="square">
            <a:spAutoFit/>
          </a:bodyPr>
          <a:lstStyle/>
          <a:p>
            <a:pPr algn="l">
              <a:defRPr sz="3600" b="1">
                <a:solidFill>
                  <a:srgbClr val="58A6FF"/>
                </a:solidFill>
                <a:latin typeface="Segoe UI"/>
              </a:defRPr>
            </a:pPr>
            <a:r>
              <a:t>Environment Setup</a:t>
            </a:r>
          </a:p>
        </p:txBody>
      </p:sp>
      <p:sp>
        <p:nvSpPr>
          <p:cNvPr id="3" name="Rounded Rectangle 2"/>
          <p:cNvSpPr/>
          <p:nvPr/>
        </p:nvSpPr>
        <p:spPr>
          <a:xfrm>
            <a:off x="457200" y="1188720"/>
            <a:ext cx="5486400" cy="5029200"/>
          </a:xfrm>
          <a:prstGeom prst="roundRect">
            <a:avLst/>
          </a:prstGeom>
          <a:solidFill>
            <a:srgbClr val="161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640080" y="1280160"/>
            <a:ext cx="5120640" cy="457200"/>
          </a:xfrm>
          <a:prstGeom prst="rect">
            <a:avLst/>
          </a:prstGeom>
          <a:noFill/>
        </p:spPr>
        <p:txBody>
          <a:bodyPr wrap="square">
            <a:spAutoFit/>
          </a:bodyPr>
          <a:lstStyle/>
          <a:p>
            <a:pPr algn="l">
              <a:defRPr sz="2000" b="1">
                <a:solidFill>
                  <a:srgbClr val="3FB950"/>
                </a:solidFill>
                <a:latin typeface="Segoe UI"/>
              </a:defRPr>
            </a:pPr>
            <a:r>
              <a:t>Windows 11 (Primary)</a:t>
            </a:r>
          </a:p>
        </p:txBody>
      </p:sp>
      <p:sp>
        <p:nvSpPr>
          <p:cNvPr id="5" name="TextBox 4"/>
          <p:cNvSpPr txBox="1"/>
          <p:nvPr/>
        </p:nvSpPr>
        <p:spPr>
          <a:xfrm>
            <a:off x="640080" y="1828800"/>
            <a:ext cx="5120640" cy="4114800"/>
          </a:xfrm>
          <a:prstGeom prst="rect">
            <a:avLst/>
          </a:prstGeom>
          <a:noFill/>
        </p:spPr>
        <p:txBody>
          <a:bodyPr wrap="square">
            <a:spAutoFit/>
          </a:bodyPr>
          <a:lstStyle/>
          <a:p>
            <a:pPr>
              <a:spcAft>
                <a:spcPts val="400"/>
              </a:spcAft>
              <a:defRPr sz="1200">
                <a:solidFill>
                  <a:srgbClr val="E6EDF3"/>
                </a:solidFill>
                <a:latin typeface="Segoe UI"/>
              </a:defRPr>
            </a:pPr>
            <a:r>
              <a:t>OS: Windows 11 Home 10.0.26200</a:t>
            </a:r>
          </a:p>
          <a:p>
            <a:pPr>
              <a:spcAft>
                <a:spcPts val="400"/>
              </a:spcAft>
              <a:defRPr sz="1200">
                <a:solidFill>
                  <a:srgbClr val="E6EDF3"/>
                </a:solidFill>
                <a:latin typeface="Segoe UI"/>
              </a:defRPr>
            </a:pPr>
            <a:r>
              <a:t>GPU: NVIDIA RTX 5080 16GB VRAM</a:t>
            </a:r>
          </a:p>
          <a:p>
            <a:pPr>
              <a:spcAft>
                <a:spcPts val="400"/>
              </a:spcAft>
              <a:defRPr sz="1200">
                <a:solidFill>
                  <a:srgbClr val="E6EDF3"/>
                </a:solidFill>
                <a:latin typeface="Segoe UI"/>
              </a:defRPr>
            </a:pPr>
            <a:r>
              <a:t>CPU: AMD Ryzen 9 9900X</a:t>
            </a:r>
          </a:p>
          <a:p>
            <a:pPr>
              <a:spcAft>
                <a:spcPts val="400"/>
              </a:spcAft>
              <a:defRPr sz="1200">
                <a:solidFill>
                  <a:srgbClr val="E6EDF3"/>
                </a:solidFill>
                <a:latin typeface="Segoe UI"/>
              </a:defRPr>
            </a:pPr>
            <a:r>
              <a:t>RAM: 32GB DDR5-6000</a:t>
            </a:r>
          </a:p>
          <a:p>
            <a:pPr>
              <a:spcAft>
                <a:spcPts val="400"/>
              </a:spcAft>
              <a:defRPr sz="1200">
                <a:solidFill>
                  <a:srgbClr val="E6EDF3"/>
                </a:solidFill>
                <a:latin typeface="Segoe UI"/>
              </a:defRPr>
            </a:pPr>
          </a:p>
          <a:p>
            <a:pPr>
              <a:spcAft>
                <a:spcPts val="400"/>
              </a:spcAft>
              <a:defRPr sz="1200">
                <a:solidFill>
                  <a:srgbClr val="E6EDF3"/>
                </a:solidFill>
                <a:latin typeface="Segoe UI"/>
              </a:defRPr>
            </a:pPr>
            <a:r>
              <a:t>Conda Env: agent (Python 3.10)</a:t>
            </a:r>
          </a:p>
          <a:p>
            <a:pPr>
              <a:spcAft>
                <a:spcPts val="400"/>
              </a:spcAft>
              <a:defRPr sz="1200">
                <a:solidFill>
                  <a:srgbClr val="E6EDF3"/>
                </a:solidFill>
                <a:latin typeface="Segoe UI"/>
              </a:defRPr>
            </a:pPr>
            <a:r>
              <a:t>  - openai 2.6.1 (GPT-5 API)</a:t>
            </a:r>
          </a:p>
          <a:p>
            <a:pPr>
              <a:spcAft>
                <a:spcPts val="400"/>
              </a:spcAft>
              <a:defRPr sz="1200">
                <a:solidFill>
                  <a:srgbClr val="E6EDF3"/>
                </a:solidFill>
                <a:latin typeface="Segoe UI"/>
              </a:defRPr>
            </a:pPr>
            <a:r>
              <a:t>  - pillow 12.0 (image processing)</a:t>
            </a:r>
          </a:p>
          <a:p>
            <a:pPr>
              <a:spcAft>
                <a:spcPts val="400"/>
              </a:spcAft>
              <a:defRPr sz="1200">
                <a:solidFill>
                  <a:srgbClr val="E6EDF3"/>
                </a:solidFill>
                <a:latin typeface="Segoe UI"/>
              </a:defRPr>
            </a:pPr>
            <a:r>
              <a:t>  - numpy 2.2.6</a:t>
            </a:r>
          </a:p>
          <a:p>
            <a:pPr>
              <a:spcAft>
                <a:spcPts val="400"/>
              </a:spcAft>
              <a:defRPr sz="1200">
                <a:solidFill>
                  <a:srgbClr val="E6EDF3"/>
                </a:solidFill>
                <a:latin typeface="Segoe UI"/>
              </a:defRPr>
            </a:pPr>
            <a:r>
              <a:t>  - python-pptx 1.0.2</a:t>
            </a:r>
          </a:p>
          <a:p>
            <a:pPr>
              <a:spcAft>
                <a:spcPts val="400"/>
              </a:spcAft>
              <a:defRPr sz="1200">
                <a:solidFill>
                  <a:srgbClr val="E6EDF3"/>
                </a:solidFill>
                <a:latin typeface="Segoe UI"/>
              </a:defRPr>
            </a:pPr>
            <a:r>
              <a:t>  - mcp 1.20.0 (tool servers)</a:t>
            </a:r>
          </a:p>
          <a:p>
            <a:pPr>
              <a:spcAft>
                <a:spcPts val="400"/>
              </a:spcAft>
              <a:defRPr sz="1200">
                <a:solidFill>
                  <a:srgbClr val="E6EDF3"/>
                </a:solidFill>
                <a:latin typeface="Segoe UI"/>
              </a:defRPr>
            </a:pPr>
          </a:p>
          <a:p>
            <a:pPr>
              <a:spcAft>
                <a:spcPts val="400"/>
              </a:spcAft>
              <a:defRPr sz="1200">
                <a:solidFill>
                  <a:srgbClr val="E6EDF3"/>
                </a:solidFill>
                <a:latin typeface="Segoe UI"/>
              </a:defRPr>
            </a:pPr>
            <a:r>
              <a:t>Conda Env: sam (Python 3.10)</a:t>
            </a:r>
          </a:p>
          <a:p>
            <a:pPr>
              <a:spcAft>
                <a:spcPts val="400"/>
              </a:spcAft>
              <a:defRPr sz="1200">
                <a:solidFill>
                  <a:srgbClr val="E6EDF3"/>
                </a:solidFill>
                <a:latin typeface="Segoe UI"/>
              </a:defRPr>
            </a:pPr>
            <a:r>
              <a:t>  - torch 2.10.0+cu128 (CUDA 12.8)</a:t>
            </a:r>
          </a:p>
          <a:p>
            <a:pPr>
              <a:spcAft>
                <a:spcPts val="400"/>
              </a:spcAft>
              <a:defRPr sz="1200">
                <a:solidFill>
                  <a:srgbClr val="E6EDF3"/>
                </a:solidFill>
                <a:latin typeface="Segoe UI"/>
              </a:defRPr>
            </a:pPr>
            <a:r>
              <a:t>  - torchvision 0.25.0+cu128</a:t>
            </a:r>
          </a:p>
          <a:p>
            <a:pPr>
              <a:spcAft>
                <a:spcPts val="400"/>
              </a:spcAft>
              <a:defRPr sz="1200">
                <a:solidFill>
                  <a:srgbClr val="E6EDF3"/>
                </a:solidFill>
                <a:latin typeface="Segoe UI"/>
              </a:defRPr>
            </a:pPr>
            <a:r>
              <a:t>  - segment-anything 1.0 (Meta SAM)</a:t>
            </a:r>
          </a:p>
          <a:p>
            <a:pPr>
              <a:spcAft>
                <a:spcPts val="400"/>
              </a:spcAft>
              <a:defRPr sz="1200">
                <a:solidFill>
                  <a:srgbClr val="E6EDF3"/>
                </a:solidFill>
                <a:latin typeface="Segoe UI"/>
              </a:defRPr>
            </a:pPr>
            <a:r>
              <a:t>  - opencv-python 4.13.0</a:t>
            </a:r>
          </a:p>
          <a:p>
            <a:pPr>
              <a:spcAft>
                <a:spcPts val="400"/>
              </a:spcAft>
              <a:defRPr sz="1200">
                <a:solidFill>
                  <a:srgbClr val="E6EDF3"/>
                </a:solidFill>
                <a:latin typeface="Segoe UI"/>
              </a:defRPr>
            </a:pPr>
          </a:p>
          <a:p>
            <a:pPr>
              <a:spcAft>
                <a:spcPts val="400"/>
              </a:spcAft>
              <a:defRPr sz="1200">
                <a:solidFill>
                  <a:srgbClr val="E6EDF3"/>
                </a:solidFill>
                <a:latin typeface="Segoe UI"/>
              </a:defRPr>
            </a:pPr>
            <a:r>
              <a:t>Blender: 4.5 (EEVEE / Cycles GPU)</a:t>
            </a:r>
          </a:p>
        </p:txBody>
      </p:sp>
      <p:sp>
        <p:nvSpPr>
          <p:cNvPr id="6" name="Rounded Rectangle 5"/>
          <p:cNvSpPr/>
          <p:nvPr/>
        </p:nvSpPr>
        <p:spPr>
          <a:xfrm>
            <a:off x="6217920" y="1188720"/>
            <a:ext cx="5486400" cy="5029200"/>
          </a:xfrm>
          <a:prstGeom prst="roundRect">
            <a:avLst/>
          </a:prstGeom>
          <a:solidFill>
            <a:srgbClr val="161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6400800" y="1280160"/>
            <a:ext cx="5120640" cy="457200"/>
          </a:xfrm>
          <a:prstGeom prst="rect">
            <a:avLst/>
          </a:prstGeom>
          <a:noFill/>
        </p:spPr>
        <p:txBody>
          <a:bodyPr wrap="square">
            <a:spAutoFit/>
          </a:bodyPr>
          <a:lstStyle/>
          <a:p>
            <a:pPr algn="l">
              <a:defRPr sz="2000" b="1">
                <a:solidFill>
                  <a:srgbClr val="3FB950"/>
                </a:solidFill>
                <a:latin typeface="Segoe UI"/>
              </a:defRPr>
            </a:pPr>
            <a:r>
              <a:t>Linux / WSL2 (Tested)</a:t>
            </a:r>
          </a:p>
        </p:txBody>
      </p:sp>
      <p:sp>
        <p:nvSpPr>
          <p:cNvPr id="8" name="TextBox 7"/>
          <p:cNvSpPr txBox="1"/>
          <p:nvPr/>
        </p:nvSpPr>
        <p:spPr>
          <a:xfrm>
            <a:off x="6400800" y="1828800"/>
            <a:ext cx="5120640" cy="4114800"/>
          </a:xfrm>
          <a:prstGeom prst="rect">
            <a:avLst/>
          </a:prstGeom>
          <a:noFill/>
        </p:spPr>
        <p:txBody>
          <a:bodyPr wrap="square">
            <a:spAutoFit/>
          </a:bodyPr>
          <a:lstStyle/>
          <a:p>
            <a:pPr>
              <a:spcAft>
                <a:spcPts val="400"/>
              </a:spcAft>
              <a:defRPr sz="1200">
                <a:solidFill>
                  <a:srgbClr val="E6EDF3"/>
                </a:solidFill>
                <a:latin typeface="Segoe UI"/>
              </a:defRPr>
            </a:pPr>
            <a:r>
              <a:t>WSL2 Ubuntu (tested for SAM3D)</a:t>
            </a:r>
          </a:p>
          <a:p>
            <a:pPr>
              <a:spcAft>
                <a:spcPts val="400"/>
              </a:spcAft>
              <a:defRPr sz="1200">
                <a:solidFill>
                  <a:srgbClr val="E6EDF3"/>
                </a:solidFill>
                <a:latin typeface="Segoe UI"/>
              </a:defRPr>
            </a:pPr>
            <a:r>
              <a:t>  - CUDA passthrough from host GPU</a:t>
            </a:r>
          </a:p>
          <a:p>
            <a:pPr>
              <a:spcAft>
                <a:spcPts val="400"/>
              </a:spcAft>
              <a:defRPr sz="1200">
                <a:solidFill>
                  <a:srgbClr val="E6EDF3"/>
                </a:solidFill>
                <a:latin typeface="Segoe UI"/>
              </a:defRPr>
            </a:pPr>
            <a:r>
              <a:t>  - Higher VRAM efficiency vs Windows</a:t>
            </a:r>
          </a:p>
          <a:p>
            <a:pPr>
              <a:spcAft>
                <a:spcPts val="400"/>
              </a:spcAft>
              <a:defRPr sz="1200">
                <a:solidFill>
                  <a:srgbClr val="E6EDF3"/>
                </a:solidFill>
                <a:latin typeface="Segoe UI"/>
              </a:defRPr>
            </a:pPr>
            <a:r>
              <a:t>  - ~30% faster SAM3D inference</a:t>
            </a:r>
          </a:p>
          <a:p>
            <a:pPr>
              <a:spcAft>
                <a:spcPts val="400"/>
              </a:spcAft>
              <a:defRPr sz="1200">
                <a:solidFill>
                  <a:srgbClr val="E6EDF3"/>
                </a:solidFill>
                <a:latin typeface="Segoe UI"/>
              </a:defRPr>
            </a:pPr>
          </a:p>
          <a:p>
            <a:pPr>
              <a:spcAft>
                <a:spcPts val="400"/>
              </a:spcAft>
              <a:defRPr sz="1200">
                <a:solidFill>
                  <a:srgbClr val="E6EDF3"/>
                </a:solidFill>
                <a:latin typeface="Segoe UI"/>
              </a:defRPr>
            </a:pPr>
            <a:r>
              <a:t>Key Issues Found on Windows:</a:t>
            </a:r>
          </a:p>
          <a:p>
            <a:pPr>
              <a:spcAft>
                <a:spcPts val="400"/>
              </a:spcAft>
              <a:defRPr sz="1200">
                <a:solidFill>
                  <a:srgbClr val="E6EDF3"/>
                </a:solidFill>
                <a:latin typeface="Segoe UI"/>
              </a:defRPr>
            </a:pPr>
            <a:r>
              <a:t>  - Path resolution: Blender CWD != script CWD</a:t>
            </a:r>
          </a:p>
          <a:p>
            <a:pPr>
              <a:spcAft>
                <a:spcPts val="400"/>
              </a:spcAft>
              <a:defRPr sz="1200">
                <a:solidFill>
                  <a:srgbClr val="E6EDF3"/>
                </a:solidFill>
                <a:latin typeface="Segoe UI"/>
              </a:defRPr>
            </a:pPr>
            <a:r>
              <a:t>    Fix: .resolve() all Path objects</a:t>
            </a:r>
          </a:p>
          <a:p>
            <a:pPr>
              <a:spcAft>
                <a:spcPts val="400"/>
              </a:spcAft>
              <a:defRPr sz="1200">
                <a:solidFill>
                  <a:srgbClr val="E6EDF3"/>
                </a:solidFill>
                <a:latin typeface="Segoe UI"/>
              </a:defRPr>
            </a:pPr>
            <a:r>
              <a:t>  - Pipe deadlock: use temp files</a:t>
            </a:r>
          </a:p>
          <a:p>
            <a:pPr>
              <a:spcAft>
                <a:spcPts val="400"/>
              </a:spcAft>
              <a:defRPr sz="1200">
                <a:solidFill>
                  <a:srgbClr val="E6EDF3"/>
                </a:solidFill>
                <a:latin typeface="Segoe UI"/>
              </a:defRPr>
            </a:pPr>
            <a:r>
              <a:t>    instead of capture_output=True</a:t>
            </a:r>
          </a:p>
          <a:p>
            <a:pPr>
              <a:spcAft>
                <a:spcPts val="400"/>
              </a:spcAft>
              <a:defRPr sz="1200">
                <a:solidFill>
                  <a:srgbClr val="E6EDF3"/>
                </a:solidFill>
                <a:latin typeface="Segoe UI"/>
              </a:defRPr>
            </a:pPr>
            <a:r>
              <a:t>  - Encoding: always utf-8</a:t>
            </a:r>
          </a:p>
          <a:p>
            <a:pPr>
              <a:spcAft>
                <a:spcPts val="400"/>
              </a:spcAft>
              <a:defRPr sz="1200">
                <a:solidFill>
                  <a:srgbClr val="E6EDF3"/>
                </a:solidFill>
                <a:latin typeface="Segoe UI"/>
              </a:defRPr>
            </a:pPr>
            <a:r>
              <a:t>    (Windows defaults to cp1252)</a:t>
            </a:r>
          </a:p>
          <a:p>
            <a:pPr>
              <a:spcAft>
                <a:spcPts val="400"/>
              </a:spcAft>
              <a:defRPr sz="1200">
                <a:solidFill>
                  <a:srgbClr val="E6EDF3"/>
                </a:solidFill>
                <a:latin typeface="Segoe UI"/>
              </a:defRPr>
            </a:pPr>
            <a:r>
              <a:t>  - Spaces in paths: quote subprocess args</a:t>
            </a:r>
          </a:p>
          <a:p>
            <a:pPr>
              <a:spcAft>
                <a:spcPts val="400"/>
              </a:spcAft>
              <a:defRPr sz="1200">
                <a:solidFill>
                  <a:srgbClr val="E6EDF3"/>
                </a:solidFill>
                <a:latin typeface="Segoe UI"/>
              </a:defRPr>
            </a:pPr>
          </a:p>
          <a:p>
            <a:pPr>
              <a:spcAft>
                <a:spcPts val="400"/>
              </a:spcAft>
              <a:defRPr sz="1200">
                <a:solidFill>
                  <a:srgbClr val="E6EDF3"/>
                </a:solidFill>
                <a:latin typeface="Segoe UI"/>
              </a:defRPr>
            </a:pPr>
            <a:r>
              <a:t>VLM Model: GPT-5 (OpenAI API)</a:t>
            </a:r>
          </a:p>
          <a:p>
            <a:pPr>
              <a:spcAft>
                <a:spcPts val="400"/>
              </a:spcAft>
              <a:defRPr sz="1200">
                <a:solidFill>
                  <a:srgbClr val="E6EDF3"/>
                </a:solidFill>
                <a:latin typeface="Segoe UI"/>
              </a:defRPr>
            </a:pPr>
            <a:r>
              <a:t>  - Generator: writes Blender Python</a:t>
            </a:r>
          </a:p>
          <a:p>
            <a:pPr>
              <a:spcAft>
                <a:spcPts val="400"/>
              </a:spcAft>
              <a:defRPr sz="1200">
                <a:solidFill>
                  <a:srgbClr val="E6EDF3"/>
                </a:solidFill>
                <a:latin typeface="Segoe UI"/>
              </a:defRPr>
            </a:pPr>
            <a:r>
              <a:t>  - Verifier: evaluates renders vs target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2026-02-11</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Dynamic Scene: Artist Run 2 (SAM3D Injection Fixed)</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SAM3D injection bug fixed. Pre-computed GLBs + pose transforms loaded via --sam3d-results flag. Generator kept 5/8 SAM3D objects (fruits), replaced jug/plate/pear with Meshy cache hits. 50% faster than Run 1 (99 min vs 203 min). 21 rounds with animation keyframes.</a:t>
            </a:r>
          </a:p>
        </p:txBody>
      </p:sp>
      <p:pic>
        <p:nvPicPr>
          <p:cNvPr id="5" name="Picture 4" descr="target.png"/>
          <p:cNvPicPr>
            <a:picLocks noChangeAspect="1"/>
          </p:cNvPicPr>
          <p:nvPr/>
        </p:nvPicPr>
        <p:blipFill>
          <a:blip r:embed="rId2"/>
          <a:stretch>
            <a:fillRect/>
          </a:stretch>
        </p:blipFill>
        <p:spPr>
          <a:xfrm>
            <a:off x="7132320" y="1280160"/>
            <a:ext cx="1686501" cy="1097280"/>
          </a:xfrm>
          <a:prstGeom prst="rect">
            <a:avLst/>
          </a:prstGeom>
        </p:spPr>
      </p:pic>
      <p:pic>
        <p:nvPicPr>
          <p:cNvPr id="6" name="Picture 5" descr="round_5.gif"/>
          <p:cNvPicPr>
            <a:picLocks noChangeAspect="1"/>
          </p:cNvPicPr>
          <p:nvPr/>
        </p:nvPicPr>
        <p:blipFill>
          <a:blip r:embed="rId3"/>
          <a:stretch>
            <a:fillRect/>
          </a:stretch>
        </p:blipFill>
        <p:spPr>
          <a:xfrm>
            <a:off x="8503920" y="1280160"/>
            <a:ext cx="1097280" cy="1097280"/>
          </a:xfrm>
          <a:prstGeom prst="rect">
            <a:avLst/>
          </a:prstGeom>
        </p:spPr>
      </p:pic>
      <p:pic>
        <p:nvPicPr>
          <p:cNvPr id="7" name="Picture 6" descr="round_17.gif"/>
          <p:cNvPicPr>
            <a:picLocks noChangeAspect="1"/>
          </p:cNvPicPr>
          <p:nvPr/>
        </p:nvPicPr>
        <p:blipFill>
          <a:blip r:embed="rId4"/>
          <a:stretch>
            <a:fillRect/>
          </a:stretch>
        </p:blipFill>
        <p:spPr>
          <a:xfrm>
            <a:off x="9875520" y="1280160"/>
            <a:ext cx="1097280" cy="109728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2026-02-10</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Dynamic Scene: Artist Run 1 (SAM3D + Meshy)</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First full SAM3D-initialized dynamic scene run. SAM3D reconstructed 8 objects with pose data. Discovered SAM3D injection bug: tool_client.py returns unwrapped dict but generator checked wrong key. Objects fell back to Meshy/procedural. 18 rounds, 203 minutes.</a:t>
            </a:r>
          </a:p>
        </p:txBody>
      </p:sp>
      <p:pic>
        <p:nvPicPr>
          <p:cNvPr id="5" name="Picture 4" descr="target.png"/>
          <p:cNvPicPr>
            <a:picLocks noChangeAspect="1"/>
          </p:cNvPicPr>
          <p:nvPr/>
        </p:nvPicPr>
        <p:blipFill>
          <a:blip r:embed="rId2"/>
          <a:stretch>
            <a:fillRect/>
          </a:stretch>
        </p:blipFill>
        <p:spPr>
          <a:xfrm>
            <a:off x="7132320" y="1280160"/>
            <a:ext cx="1686501" cy="1097280"/>
          </a:xfrm>
          <a:prstGeom prst="rect">
            <a:avLst/>
          </a:prstGeom>
        </p:spPr>
      </p:pic>
      <p:pic>
        <p:nvPicPr>
          <p:cNvPr id="6" name="Picture 5" descr="round_16.gif"/>
          <p:cNvPicPr>
            <a:picLocks noChangeAspect="1"/>
          </p:cNvPicPr>
          <p:nvPr/>
        </p:nvPicPr>
        <p:blipFill>
          <a:blip r:embed="rId3"/>
          <a:stretch>
            <a:fillRect/>
          </a:stretch>
        </p:blipFill>
        <p:spPr>
          <a:xfrm>
            <a:off x="8503920" y="1280160"/>
            <a:ext cx="1097280" cy="1097280"/>
          </a:xfrm>
          <a:prstGeom prst="rect">
            <a:avLst/>
          </a:prstGeom>
        </p:spPr>
      </p:pic>
      <p:pic>
        <p:nvPicPr>
          <p:cNvPr id="7" name="Picture 6" descr="round_18.gif"/>
          <p:cNvPicPr>
            <a:picLocks noChangeAspect="1"/>
          </p:cNvPicPr>
          <p:nvPr/>
        </p:nvPicPr>
        <p:blipFill>
          <a:blip r:embed="rId4"/>
          <a:stretch>
            <a:fillRect/>
          </a:stretch>
        </p:blipFill>
        <p:spPr>
          <a:xfrm>
            <a:off x="9875520" y="1280160"/>
            <a:ext cx="1097280" cy="1097280"/>
          </a:xfrm>
          <a:prstGeom prst="rect">
            <a:avLst/>
          </a:prstGeom>
        </p:spPr>
      </p:pic>
      <p:sp>
        <p:nvSpPr>
          <p:cNvPr id="8" name="TextBox 7"/>
          <p:cNvSpPr txBox="1"/>
          <p:nvPr/>
        </p:nvSpPr>
        <p:spPr>
          <a:xfrm>
            <a:off x="457200" y="2468880"/>
            <a:ext cx="10972800" cy="365760"/>
          </a:xfrm>
          <a:prstGeom prst="rect">
            <a:avLst/>
          </a:prstGeom>
          <a:noFill/>
        </p:spPr>
        <p:txBody>
          <a:bodyPr wrap="square">
            <a:spAutoFit/>
          </a:bodyPr>
          <a:lstStyle/>
          <a:p>
            <a:pPr algn="l">
              <a:defRPr sz="1600" b="1">
                <a:solidFill>
                  <a:srgbClr val="3FB950"/>
                </a:solidFill>
                <a:latin typeface="Segoe UI"/>
              </a:defRPr>
            </a:pPr>
            <a:r>
              <a:t>SAM3D 3D Reconstructions (8 Objects)</a:t>
            </a:r>
          </a:p>
        </p:txBody>
      </p:sp>
      <p:sp>
        <p:nvSpPr>
          <p:cNvPr id="9" name="TextBox 8"/>
          <p:cNvSpPr txBox="1"/>
          <p:nvPr/>
        </p:nvSpPr>
        <p:spPr>
          <a:xfrm>
            <a:off x="457200" y="2834640"/>
            <a:ext cx="6400800" cy="731520"/>
          </a:xfrm>
          <a:prstGeom prst="rect">
            <a:avLst/>
          </a:prstGeom>
          <a:noFill/>
        </p:spPr>
        <p:txBody>
          <a:bodyPr wrap="square">
            <a:spAutoFit/>
          </a:bodyPr>
          <a:lstStyle/>
          <a:p>
            <a:pPr algn="l">
              <a:defRPr sz="1100" b="0">
                <a:solidFill>
                  <a:srgbClr val="8B949E"/>
                </a:solidFill>
                <a:latin typeface="Segoe UI"/>
              </a:defRPr>
            </a:pPr>
            <a:r>
              <a:t>SAM3D reconstructed 8 objects from the Cezanne still life painting: ceramic jug, green apples, pears, orange pears, and plate with fruits. Each object includes pose data (translation, rotation, scale).</a:t>
            </a:r>
          </a:p>
        </p:txBody>
      </p:sp>
      <p:pic>
        <p:nvPicPr>
          <p:cNvPr id="10" name="Picture 9" descr="ceramic_jug.gif"/>
          <p:cNvPicPr>
            <a:picLocks noChangeAspect="1"/>
          </p:cNvPicPr>
          <p:nvPr/>
        </p:nvPicPr>
        <p:blipFill>
          <a:blip r:embed="rId5"/>
          <a:stretch>
            <a:fillRect/>
          </a:stretch>
        </p:blipFill>
        <p:spPr>
          <a:xfrm>
            <a:off x="7132320" y="2834640"/>
            <a:ext cx="1097280" cy="1097280"/>
          </a:xfrm>
          <a:prstGeom prst="rect">
            <a:avLst/>
          </a:prstGeom>
        </p:spPr>
      </p:pic>
      <p:pic>
        <p:nvPicPr>
          <p:cNvPr id="11" name="Picture 10" descr="green_apple.gif"/>
          <p:cNvPicPr>
            <a:picLocks noChangeAspect="1"/>
          </p:cNvPicPr>
          <p:nvPr/>
        </p:nvPicPr>
        <p:blipFill>
          <a:blip r:embed="rId6"/>
          <a:stretch>
            <a:fillRect/>
          </a:stretch>
        </p:blipFill>
        <p:spPr>
          <a:xfrm>
            <a:off x="8503920" y="2834640"/>
            <a:ext cx="1097280" cy="1097280"/>
          </a:xfrm>
          <a:prstGeom prst="rect">
            <a:avLst/>
          </a:prstGeom>
        </p:spPr>
      </p:pic>
      <p:pic>
        <p:nvPicPr>
          <p:cNvPr id="12" name="Picture 11" descr="plate_with_fruits.gif"/>
          <p:cNvPicPr>
            <a:picLocks noChangeAspect="1"/>
          </p:cNvPicPr>
          <p:nvPr/>
        </p:nvPicPr>
        <p:blipFill>
          <a:blip r:embed="rId7"/>
          <a:stretch>
            <a:fillRect/>
          </a:stretch>
        </p:blipFill>
        <p:spPr>
          <a:xfrm>
            <a:off x="9875520" y="2834640"/>
            <a:ext cx="1097280" cy="1097280"/>
          </a:xfrm>
          <a:prstGeom prst="rect">
            <a:avLst/>
          </a:prstGeom>
        </p:spPr>
      </p:pic>
      <p:sp>
        <p:nvSpPr>
          <p:cNvPr id="13" name="TextBox 12"/>
          <p:cNvSpPr txBox="1"/>
          <p:nvPr/>
        </p:nvSpPr>
        <p:spPr>
          <a:xfrm>
            <a:off x="457200" y="4023360"/>
            <a:ext cx="10972800" cy="365760"/>
          </a:xfrm>
          <a:prstGeom prst="rect">
            <a:avLst/>
          </a:prstGeom>
          <a:noFill/>
        </p:spPr>
        <p:txBody>
          <a:bodyPr wrap="square">
            <a:spAutoFit/>
          </a:bodyPr>
          <a:lstStyle/>
          <a:p>
            <a:pPr algn="l">
              <a:defRPr sz="1600" b="1">
                <a:solidFill>
                  <a:srgbClr val="3FB950"/>
                </a:solidFill>
                <a:latin typeface="Segoe UI"/>
              </a:defRPr>
            </a:pPr>
            <a:r>
              <a:t>SAM3D + Meshy Combined Pipeline Design</a:t>
            </a:r>
          </a:p>
        </p:txBody>
      </p:sp>
      <p:sp>
        <p:nvSpPr>
          <p:cNvPr id="14" name="TextBox 13"/>
          <p:cNvSpPr txBox="1"/>
          <p:nvPr/>
        </p:nvSpPr>
        <p:spPr>
          <a:xfrm>
            <a:off x="457200" y="4389120"/>
            <a:ext cx="6400800" cy="731520"/>
          </a:xfrm>
          <a:prstGeom prst="rect">
            <a:avLst/>
          </a:prstGeom>
          <a:noFill/>
        </p:spPr>
        <p:txBody>
          <a:bodyPr wrap="square">
            <a:spAutoFit/>
          </a:bodyPr>
          <a:lstStyle/>
          <a:p>
            <a:pPr algn="l">
              <a:defRPr sz="1100" b="0">
                <a:solidFill>
                  <a:srgbClr val="8B949E"/>
                </a:solidFill>
                <a:latin typeface="Segoe UI"/>
              </a:defRPr>
            </a:pPr>
            <a:r>
              <a:t>Designed a combined pipeline: SAM3D initializes scene from target image, then Meshy replaces poor-quality reconstructions. Best of both worlds — SAM3D for layout + high-fidelity objects, Meshy for objects SAM3D reconstructs poorly.</a:t>
            </a:r>
          </a:p>
        </p:txBody>
      </p:sp>
      <p:sp>
        <p:nvSpPr>
          <p:cNvPr id="15" name="TextBox 14"/>
          <p:cNvSpPr txBox="1"/>
          <p:nvPr/>
        </p:nvSpPr>
        <p:spPr>
          <a:xfrm>
            <a:off x="457200" y="5577840"/>
            <a:ext cx="10972800" cy="365760"/>
          </a:xfrm>
          <a:prstGeom prst="rect">
            <a:avLst/>
          </a:prstGeom>
          <a:noFill/>
        </p:spPr>
        <p:txBody>
          <a:bodyPr wrap="square">
            <a:spAutoFit/>
          </a:bodyPr>
          <a:lstStyle/>
          <a:p>
            <a:pPr algn="l">
              <a:defRPr sz="1600" b="1">
                <a:solidFill>
                  <a:srgbClr val="3FB950"/>
                </a:solidFill>
                <a:latin typeface="Segoe UI"/>
              </a:defRPr>
            </a:pPr>
            <a:r>
              <a:t>SAM3D + Meshy Run 1 (Static Scene)</a:t>
            </a:r>
          </a:p>
        </p:txBody>
      </p:sp>
      <p:sp>
        <p:nvSpPr>
          <p:cNvPr id="16" name="TextBox 15"/>
          <p:cNvSpPr txBox="1"/>
          <p:nvPr/>
        </p:nvSpPr>
        <p:spPr>
          <a:xfrm>
            <a:off x="457200" y="5943600"/>
            <a:ext cx="6400800" cy="731520"/>
          </a:xfrm>
          <a:prstGeom prst="rect">
            <a:avLst/>
          </a:prstGeom>
          <a:noFill/>
        </p:spPr>
        <p:txBody>
          <a:bodyPr wrap="square">
            <a:spAutoFit/>
          </a:bodyPr>
          <a:lstStyle/>
          <a:p>
            <a:pPr algn="l">
              <a:defRPr sz="1100" b="0">
                <a:solidFill>
                  <a:srgbClr val="8B949E"/>
                </a:solidFill>
                <a:latin typeface="Segoe UI"/>
              </a:defRPr>
            </a:pPr>
            <a:r>
              <a:t>First combined SAM3D+Meshy static scene run. SAM3D auto-reconstructed objects, Generator evaluated quality and replaced poor ones via Meshy. 17 rounds producing increasingly refined green tea desk scene.</a:t>
            </a:r>
          </a:p>
        </p:txBody>
      </p:sp>
      <p:pic>
        <p:nvPicPr>
          <p:cNvPr id="17" name="Picture 16" descr="target.png"/>
          <p:cNvPicPr>
            <a:picLocks noChangeAspect="1"/>
          </p:cNvPicPr>
          <p:nvPr/>
        </p:nvPicPr>
        <p:blipFill>
          <a:blip r:embed="rId8"/>
          <a:stretch>
            <a:fillRect/>
          </a:stretch>
        </p:blipFill>
        <p:spPr>
          <a:xfrm>
            <a:off x="7132320" y="5943600"/>
            <a:ext cx="826175" cy="1097280"/>
          </a:xfrm>
          <a:prstGeom prst="rect">
            <a:avLst/>
          </a:prstGeom>
        </p:spPr>
      </p:pic>
      <p:pic>
        <p:nvPicPr>
          <p:cNvPr id="18" name="Picture 17" descr="round_15_Cam.png"/>
          <p:cNvPicPr>
            <a:picLocks noChangeAspect="1"/>
          </p:cNvPicPr>
          <p:nvPr/>
        </p:nvPicPr>
        <p:blipFill>
          <a:blip r:embed="rId9"/>
          <a:stretch>
            <a:fillRect/>
          </a:stretch>
        </p:blipFill>
        <p:spPr>
          <a:xfrm>
            <a:off x="8503920" y="5943600"/>
            <a:ext cx="1097280" cy="1097280"/>
          </a:xfrm>
          <a:prstGeom prst="rect">
            <a:avLst/>
          </a:prstGeom>
        </p:spPr>
      </p:pic>
      <p:pic>
        <p:nvPicPr>
          <p:cNvPr id="19" name="Picture 18" descr="round_17_Cam.png"/>
          <p:cNvPicPr>
            <a:picLocks noChangeAspect="1"/>
          </p:cNvPicPr>
          <p:nvPr/>
        </p:nvPicPr>
        <p:blipFill>
          <a:blip r:embed="rId10"/>
          <a:stretch>
            <a:fillRect/>
          </a:stretch>
        </p:blipFill>
        <p:spPr>
          <a:xfrm>
            <a:off x="9875520" y="5943600"/>
            <a:ext cx="1097280" cy="109728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2026-02-10 (cont.)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2026-02-09</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Static Scene: Green Tea Run 10 &amp; 11</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Continued static scene refinement. Run 11 achieved 19 rounds with improved asset placement. Rotation GIFs showed progressive improvement in scene composition and lighting.</a:t>
            </a:r>
          </a:p>
        </p:txBody>
      </p:sp>
      <p:pic>
        <p:nvPicPr>
          <p:cNvPr id="5" name="Picture 4" descr="round_13.gif"/>
          <p:cNvPicPr>
            <a:picLocks noChangeAspect="1"/>
          </p:cNvPicPr>
          <p:nvPr/>
        </p:nvPicPr>
        <p:blipFill>
          <a:blip r:embed="rId2"/>
          <a:stretch>
            <a:fillRect/>
          </a:stretch>
        </p:blipFill>
        <p:spPr>
          <a:xfrm>
            <a:off x="7132320" y="1280160"/>
            <a:ext cx="1097280" cy="1097280"/>
          </a:xfrm>
          <a:prstGeom prst="rect">
            <a:avLst/>
          </a:prstGeom>
        </p:spPr>
      </p:pic>
      <p:pic>
        <p:nvPicPr>
          <p:cNvPr id="6" name="Picture 5" descr="round_19.gif"/>
          <p:cNvPicPr>
            <a:picLocks noChangeAspect="1"/>
          </p:cNvPicPr>
          <p:nvPr/>
        </p:nvPicPr>
        <p:blipFill>
          <a:blip r:embed="rId3"/>
          <a:stretch>
            <a:fillRect/>
          </a:stretch>
        </p:blipFill>
        <p:spPr>
          <a:xfrm>
            <a:off x="8503920" y="1280160"/>
            <a:ext cx="1097280" cy="109728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2026-02-08</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Static Scene: Green Tea Runs 5, 7, 8, 9</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Multiple static scene iterations. Run 5 first achieved successful GLB asset imports with absolute paths. Key fix: MeshyAPI path resolution to absolute paths with forward slashes. Two-phase prompt: asset acquisition (5 rounds) then scene composition.</a:t>
            </a:r>
          </a:p>
        </p:txBody>
      </p:sp>
      <p:pic>
        <p:nvPicPr>
          <p:cNvPr id="5" name="Picture 4" descr="round_9.gif"/>
          <p:cNvPicPr>
            <a:picLocks noChangeAspect="1"/>
          </p:cNvPicPr>
          <p:nvPr/>
        </p:nvPicPr>
        <p:blipFill>
          <a:blip r:embed="rId2"/>
          <a:stretch>
            <a:fillRect/>
          </a:stretch>
        </p:blipFill>
        <p:spPr>
          <a:xfrm>
            <a:off x="7132320" y="1280160"/>
            <a:ext cx="1097280" cy="1097280"/>
          </a:xfrm>
          <a:prstGeom prst="rect">
            <a:avLst/>
          </a:prstGeom>
        </p:spPr>
      </p:pic>
      <p:pic>
        <p:nvPicPr>
          <p:cNvPr id="6" name="Picture 5" descr="round_9.gif"/>
          <p:cNvPicPr>
            <a:picLocks noChangeAspect="1"/>
          </p:cNvPicPr>
          <p:nvPr/>
        </p:nvPicPr>
        <p:blipFill>
          <a:blip r:embed="rId3"/>
          <a:stretch>
            <a:fillRect/>
          </a:stretch>
        </p:blipFill>
        <p:spPr>
          <a:xfrm>
            <a:off x="8503920" y="1280160"/>
            <a:ext cx="1097280" cy="1097280"/>
          </a:xfrm>
          <a:prstGeom prst="rect">
            <a:avLst/>
          </a:prstGeom>
        </p:spPr>
      </p:pic>
      <p:pic>
        <p:nvPicPr>
          <p:cNvPr id="7" name="Picture 6" descr="round_8.gif"/>
          <p:cNvPicPr>
            <a:picLocks noChangeAspect="1"/>
          </p:cNvPicPr>
          <p:nvPr/>
        </p:nvPicPr>
        <p:blipFill>
          <a:blip r:embed="rId4"/>
          <a:stretch>
            <a:fillRect/>
          </a:stretch>
        </p:blipFill>
        <p:spPr>
          <a:xfrm>
            <a:off x="9875520" y="1280160"/>
            <a:ext cx="1097280" cy="1097280"/>
          </a:xfrm>
          <a:prstGeom prst="rect">
            <a:avLst/>
          </a:prstGeom>
        </p:spPr>
      </p:pic>
      <p:sp>
        <p:nvSpPr>
          <p:cNvPr id="8" name="TextBox 7"/>
          <p:cNvSpPr txBox="1"/>
          <p:nvPr/>
        </p:nvSpPr>
        <p:spPr>
          <a:xfrm>
            <a:off x="457200" y="2468880"/>
            <a:ext cx="10972800" cy="365760"/>
          </a:xfrm>
          <a:prstGeom prst="rect">
            <a:avLst/>
          </a:prstGeom>
          <a:noFill/>
        </p:spPr>
        <p:txBody>
          <a:bodyPr wrap="square">
            <a:spAutoFit/>
          </a:bodyPr>
          <a:lstStyle/>
          <a:p>
            <a:pPr algn="l">
              <a:defRPr sz="1600" b="1">
                <a:solidFill>
                  <a:srgbClr val="3FB950"/>
                </a:solidFill>
                <a:latin typeface="Segoe UI"/>
              </a:defRPr>
            </a:pPr>
            <a:r>
              <a:t>Static Scene: Green Tea Asset Run</a:t>
            </a:r>
          </a:p>
        </p:txBody>
      </p:sp>
      <p:sp>
        <p:nvSpPr>
          <p:cNvPr id="9" name="TextBox 8"/>
          <p:cNvSpPr txBox="1"/>
          <p:nvPr/>
        </p:nvSpPr>
        <p:spPr>
          <a:xfrm>
            <a:off x="457200" y="2834640"/>
            <a:ext cx="6400800" cy="731520"/>
          </a:xfrm>
          <a:prstGeom prst="rect">
            <a:avLst/>
          </a:prstGeom>
          <a:noFill/>
        </p:spPr>
        <p:txBody>
          <a:bodyPr wrap="square">
            <a:spAutoFit/>
          </a:bodyPr>
          <a:lstStyle/>
          <a:p>
            <a:pPr algn="l">
              <a:defRPr sz="1100" b="0">
                <a:solidFill>
                  <a:srgbClr val="8B949E"/>
                </a:solidFill>
                <a:latin typeface="Segoe UI"/>
              </a:defRPr>
            </a:pPr>
            <a:r>
              <a:t>Asset acquisition run for the green tea desk scene. Generator attempted GLB imports but relative paths failed in Blender. Eventually fell back to procedural geometry. Led to the absolute path fix in meshy_api.py.</a:t>
            </a:r>
          </a:p>
        </p:txBody>
      </p:sp>
      <p:pic>
        <p:nvPicPr>
          <p:cNvPr id="10" name="Picture 9" descr="round_19_Camera.png"/>
          <p:cNvPicPr>
            <a:picLocks noChangeAspect="1"/>
          </p:cNvPicPr>
          <p:nvPr/>
        </p:nvPicPr>
        <p:blipFill>
          <a:blip r:embed="rId5"/>
          <a:stretch>
            <a:fillRect/>
          </a:stretch>
        </p:blipFill>
        <p:spPr>
          <a:xfrm>
            <a:off x="7132320" y="2834640"/>
            <a:ext cx="1097280" cy="109728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0D1117"/>
        </a:solidFill>
        <a:effectLst/>
      </p:bgPr>
    </p:bg>
    <p:spTree>
      <p:nvGrpSpPr>
        <p:cNvPr id="1" name=""/>
        <p:cNvGrpSpPr/>
        <p:nvPr/>
      </p:nvGrpSpPr>
      <p:grpSpPr/>
      <p:sp>
        <p:nvSpPr>
          <p:cNvPr id="2" name="TextBox 1"/>
          <p:cNvSpPr txBox="1"/>
          <p:nvPr/>
        </p:nvSpPr>
        <p:spPr>
          <a:xfrm>
            <a:off x="457200" y="182880"/>
            <a:ext cx="10972800" cy="640080"/>
          </a:xfrm>
          <a:prstGeom prst="rect">
            <a:avLst/>
          </a:prstGeom>
          <a:noFill/>
        </p:spPr>
        <p:txBody>
          <a:bodyPr wrap="square">
            <a:spAutoFit/>
          </a:bodyPr>
          <a:lstStyle/>
          <a:p>
            <a:pPr algn="l">
              <a:defRPr sz="3200" b="1">
                <a:solidFill>
                  <a:srgbClr val="58A6FF"/>
                </a:solidFill>
                <a:latin typeface="Segoe UI"/>
              </a:defRPr>
            </a:pPr>
            <a:r>
              <a:t>2026-02-07</a:t>
            </a:r>
          </a:p>
        </p:txBody>
      </p:sp>
      <p:sp>
        <p:nvSpPr>
          <p:cNvPr id="3" name="TextBox 2"/>
          <p:cNvSpPr txBox="1"/>
          <p:nvPr/>
        </p:nvSpPr>
        <p:spPr>
          <a:xfrm>
            <a:off x="457200" y="914400"/>
            <a:ext cx="10972800" cy="365760"/>
          </a:xfrm>
          <a:prstGeom prst="rect">
            <a:avLst/>
          </a:prstGeom>
          <a:noFill/>
        </p:spPr>
        <p:txBody>
          <a:bodyPr wrap="square">
            <a:spAutoFit/>
          </a:bodyPr>
          <a:lstStyle/>
          <a:p>
            <a:pPr algn="l">
              <a:defRPr sz="1600" b="1">
                <a:solidFill>
                  <a:srgbClr val="3FB950"/>
                </a:solidFill>
                <a:latin typeface="Segoe UI"/>
              </a:defRPr>
            </a:pPr>
            <a:r>
              <a:t>Static Scene: Green Tea First Results</a:t>
            </a:r>
          </a:p>
        </p:txBody>
      </p:sp>
      <p:sp>
        <p:nvSpPr>
          <p:cNvPr id="4" name="TextBox 3"/>
          <p:cNvSpPr txBox="1"/>
          <p:nvPr/>
        </p:nvSpPr>
        <p:spPr>
          <a:xfrm>
            <a:off x="457200" y="1280160"/>
            <a:ext cx="6400800" cy="731520"/>
          </a:xfrm>
          <a:prstGeom prst="rect">
            <a:avLst/>
          </a:prstGeom>
          <a:noFill/>
        </p:spPr>
        <p:txBody>
          <a:bodyPr wrap="square">
            <a:spAutoFit/>
          </a:bodyPr>
          <a:lstStyle/>
          <a:p>
            <a:pPr algn="l">
              <a:defRPr sz="1100" b="0">
                <a:solidFill>
                  <a:srgbClr val="8B949E"/>
                </a:solidFill>
                <a:latin typeface="Segoe UI"/>
              </a:defRPr>
            </a:pPr>
            <a:r>
              <a:t>First full static scene run recreating a green tea desk setup. 58 rounds (longest run). Identified that Meshy local fuzzy matching works without API key. Discovered path resolution issues with Blender's working directory.</a:t>
            </a:r>
          </a:p>
        </p:txBody>
      </p:sp>
      <p:pic>
        <p:nvPicPr>
          <p:cNvPr id="5" name="Picture 4" descr="target.png"/>
          <p:cNvPicPr>
            <a:picLocks noChangeAspect="1"/>
          </p:cNvPicPr>
          <p:nvPr/>
        </p:nvPicPr>
        <p:blipFill>
          <a:blip r:embed="rId2"/>
          <a:stretch>
            <a:fillRect/>
          </a:stretch>
        </p:blipFill>
        <p:spPr>
          <a:xfrm>
            <a:off x="7132320" y="1280160"/>
            <a:ext cx="826175" cy="1097280"/>
          </a:xfrm>
          <a:prstGeom prst="rect">
            <a:avLst/>
          </a:prstGeom>
        </p:spPr>
      </p:pic>
      <p:pic>
        <p:nvPicPr>
          <p:cNvPr id="6" name="Picture 5" descr="round_44_Camera.png"/>
          <p:cNvPicPr>
            <a:picLocks noChangeAspect="1"/>
          </p:cNvPicPr>
          <p:nvPr/>
        </p:nvPicPr>
        <p:blipFill>
          <a:blip r:embed="rId3"/>
          <a:stretch>
            <a:fillRect/>
          </a:stretch>
        </p:blipFill>
        <p:spPr>
          <a:xfrm>
            <a:off x="8503920" y="1280160"/>
            <a:ext cx="1097280" cy="1097280"/>
          </a:xfrm>
          <a:prstGeom prst="rect">
            <a:avLst/>
          </a:prstGeom>
        </p:spPr>
      </p:pic>
      <p:pic>
        <p:nvPicPr>
          <p:cNvPr id="7" name="Picture 6" descr="round_58_Camera.png"/>
          <p:cNvPicPr>
            <a:picLocks noChangeAspect="1"/>
          </p:cNvPicPr>
          <p:nvPr/>
        </p:nvPicPr>
        <p:blipFill>
          <a:blip r:embed="rId4"/>
          <a:stretch>
            <a:fillRect/>
          </a:stretch>
        </p:blipFill>
        <p:spPr>
          <a:xfrm>
            <a:off x="9875520" y="1280160"/>
            <a:ext cx="1097280" cy="10972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